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Opening: one question. An entire industry serves those who can open a store. Who serves the 30 million who cannot?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Closing: 30.4 million people look like loose change one by one. Platinum to those who can collect. We can - we come from the street.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image" Target="../media/image-4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41A2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452360" y="3429000"/>
            <a:ext cx="3931920" cy="0"/>
          </a:xfrm>
          <a:prstGeom prst="line">
            <a:avLst/>
          </a:prstGeom>
          <a:noFill/>
          <a:ln w="19050">
            <a:solidFill>
              <a:srgbClr val="3A4666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869680" y="2331720"/>
            <a:ext cx="1097280" cy="1097280"/>
          </a:xfrm>
          <a:prstGeom prst="triangle">
            <a:avLst/>
          </a:prstGeom>
          <a:solidFill>
            <a:srgbClr val="D8DCE4"/>
          </a:solidFill>
          <a:ln/>
        </p:spPr>
      </p:sp>
      <p:sp>
        <p:nvSpPr>
          <p:cNvPr id="4" name="Shape 2"/>
          <p:cNvSpPr/>
          <p:nvPr/>
        </p:nvSpPr>
        <p:spPr>
          <a:xfrm flipV="1">
            <a:off x="8092440" y="3566160"/>
            <a:ext cx="2651760" cy="2651760"/>
          </a:xfrm>
          <a:prstGeom prst="triangle">
            <a:avLst/>
          </a:prstGeom>
          <a:solidFill>
            <a:srgbClr val="C89B3C"/>
          </a:solidFill>
          <a:ln/>
        </p:spPr>
      </p:sp>
      <p:sp>
        <p:nvSpPr>
          <p:cNvPr id="5" name="Text 3"/>
          <p:cNvSpPr txBox="1"/>
          <p:nvPr/>
        </p:nvSpPr>
        <p:spPr>
          <a:xfrm>
            <a:off x="640080" y="5029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C89B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VALUE MASTERS ACADEMY  →  A LEVEL ALLIANCES</a:t>
            </a:r>
            <a:endParaRPr lang="en-US" sz="1200" dirty="0"/>
          </a:p>
        </p:txBody>
      </p:sp>
      <p:sp>
        <p:nvSpPr>
          <p:cNvPr id="6" name="Text 4"/>
          <p:cNvSpPr txBox="1"/>
          <p:nvPr/>
        </p:nvSpPr>
        <p:spPr>
          <a:xfrm>
            <a:off x="640080" y="2011680"/>
            <a:ext cx="69494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BELOW THE ICEBERG</a:t>
            </a:r>
            <a:endParaRPr lang="en-US" sz="5400" dirty="0"/>
          </a:p>
        </p:txBody>
      </p:sp>
      <p:sp>
        <p:nvSpPr>
          <p:cNvPr id="7" name="Text 5"/>
          <p:cNvSpPr txBox="1"/>
          <p:nvPr/>
        </p:nvSpPr>
        <p:spPr>
          <a:xfrm>
            <a:off x="640080" y="3063240"/>
            <a:ext cx="65836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dirty="0">
                <a:solidFill>
                  <a:srgbClr val="D8DC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America's unclaimed micro-entrepreneur market and Atmosphere's Third Channel</a:t>
            </a:r>
            <a:endParaRPr lang="en-US" sz="1900" dirty="0"/>
          </a:p>
        </p:txBody>
      </p:sp>
      <p:sp>
        <p:nvSpPr>
          <p:cNvPr id="8" name="Text 6"/>
          <p:cNvSpPr txBox="1"/>
          <p:nvPr/>
        </p:nvSpPr>
        <p:spPr>
          <a:xfrm>
            <a:off x="640080" y="6035040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A93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Executive Presentation · September 2026 · Confidential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200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C89B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LOCATION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40080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141A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 tracks: Trader Joe's footprints + Gen Z density</a:t>
            </a:r>
            <a:endParaRPr lang="en-US" sz="3100" dirty="0"/>
          </a:p>
        </p:txBody>
      </p:sp>
      <p:sp>
        <p:nvSpPr>
          <p:cNvPr id="4" name="Shape 2"/>
          <p:cNvSpPr/>
          <p:nvPr/>
        </p:nvSpPr>
        <p:spPr>
          <a:xfrm>
            <a:off x="548640" y="1554480"/>
            <a:ext cx="5440680" cy="2286000"/>
          </a:xfrm>
          <a:prstGeom prst="roundRect">
            <a:avLst>
              <a:gd name="adj" fmla="val 3200"/>
            </a:avLst>
          </a:prstGeom>
          <a:solidFill>
            <a:srgbClr val="F4F5F8"/>
          </a:solidFill>
          <a:ln/>
        </p:spPr>
      </p:sp>
      <p:sp>
        <p:nvSpPr>
          <p:cNvPr id="5" name="Shape 3"/>
          <p:cNvSpPr/>
          <p:nvPr/>
        </p:nvSpPr>
        <p:spPr>
          <a:xfrm>
            <a:off x="822960" y="1783080"/>
            <a:ext cx="502920" cy="502920"/>
          </a:xfrm>
          <a:prstGeom prst="ellipse">
            <a:avLst/>
          </a:prstGeom>
          <a:solidFill>
            <a:srgbClr val="141A2F"/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33602" y="1893722"/>
            <a:ext cx="281635" cy="281635"/>
          </a:xfrm>
          <a:prstGeom prst="rect">
            <a:avLst/>
          </a:prstGeom>
        </p:spPr>
      </p:pic>
      <p:sp>
        <p:nvSpPr>
          <p:cNvPr id="7" name="Text 4"/>
          <p:cNvSpPr txBox="1"/>
          <p:nvPr/>
        </p:nvSpPr>
        <p:spPr>
          <a:xfrm>
            <a:off x="1508760" y="1847088"/>
            <a:ext cx="4297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1A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Track A — the 42 TJ states + DC</a:t>
            </a:r>
            <a:endParaRPr lang="en-US" sz="1400" dirty="0"/>
          </a:p>
        </p:txBody>
      </p:sp>
      <p:sp>
        <p:nvSpPr>
          <p:cNvPr id="8" name="Text 5"/>
          <p:cNvSpPr txBox="1"/>
          <p:nvPr/>
        </p:nvSpPr>
        <p:spPr>
          <a:xfrm>
            <a:off x="822960" y="2331720"/>
            <a:ext cx="48920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4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661 stores = a verified map of the conscious consumer. Every B/C box in a TJ county and its neighbors enters the pool — no distance limits.</a:t>
            </a:r>
            <a:endParaRPr lang="en-US" sz="1150" dirty="0"/>
          </a:p>
        </p:txBody>
      </p:sp>
      <p:sp>
        <p:nvSpPr>
          <p:cNvPr id="9" name="Shape 6"/>
          <p:cNvSpPr/>
          <p:nvPr/>
        </p:nvSpPr>
        <p:spPr>
          <a:xfrm>
            <a:off x="6172200" y="1554480"/>
            <a:ext cx="5440680" cy="2286000"/>
          </a:xfrm>
          <a:prstGeom prst="roundRect">
            <a:avLst>
              <a:gd name="adj" fmla="val 3200"/>
            </a:avLst>
          </a:prstGeom>
          <a:solidFill>
            <a:srgbClr val="F4F5F8"/>
          </a:solidFill>
          <a:ln/>
        </p:spPr>
      </p:sp>
      <p:sp>
        <p:nvSpPr>
          <p:cNvPr id="10" name="Shape 7"/>
          <p:cNvSpPr/>
          <p:nvPr/>
        </p:nvSpPr>
        <p:spPr>
          <a:xfrm>
            <a:off x="6446520" y="1783080"/>
            <a:ext cx="502920" cy="502920"/>
          </a:xfrm>
          <a:prstGeom prst="ellipse">
            <a:avLst/>
          </a:prstGeom>
          <a:solidFill>
            <a:srgbClr val="141A2F"/>
          </a:solidFill>
          <a:ln/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7162" y="1893722"/>
            <a:ext cx="281635" cy="281635"/>
          </a:xfrm>
          <a:prstGeom prst="rect">
            <a:avLst/>
          </a:prstGeom>
        </p:spPr>
      </p:pic>
      <p:sp>
        <p:nvSpPr>
          <p:cNvPr id="12" name="Text 8"/>
          <p:cNvSpPr txBox="1"/>
          <p:nvPr/>
        </p:nvSpPr>
        <p:spPr>
          <a:xfrm>
            <a:off x="7132320" y="1847088"/>
            <a:ext cx="4297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1A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Track B — the 8 states without TJ</a:t>
            </a:r>
            <a:endParaRPr lang="en-US" sz="1400" dirty="0"/>
          </a:p>
        </p:txBody>
      </p:sp>
      <p:sp>
        <p:nvSpPr>
          <p:cNvPr id="13" name="Text 9"/>
          <p:cNvSpPr txBox="1"/>
          <p:nvPr/>
        </p:nvSpPr>
        <p:spPr>
          <a:xfrm>
            <a:off x="6446520" y="2331720"/>
            <a:ext cx="48920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4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AK, HI, MS, MT, ND, SD, WV, WY: the score shifts to Gen Z share + conscious-consumer clusters (Whole Foods, REI, farmers markets); college counties first.</a:t>
            </a:r>
            <a:endParaRPr lang="en-US" sz="1150" dirty="0"/>
          </a:p>
        </p:txBody>
      </p:sp>
      <p:sp>
        <p:nvSpPr>
          <p:cNvPr id="14" name="Text 10"/>
          <p:cNvSpPr txBox="1"/>
          <p:nvPr/>
        </p:nvSpPr>
        <p:spPr>
          <a:xfrm>
            <a:off x="548640" y="4160520"/>
            <a:ext cx="110642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41A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First-pass pool:  LA/OC · NYC–NJ · San Diego · Bay Area · DC · Chicago · Seattle · DFW · Minneapolis (Gen Z #1) · Atlanta · Tampa/Orlando (FL: $250K cottage-food cap) · Boston · Phoenix · Milwaukee · Austin · Raleigh</a:t>
            </a:r>
            <a:endParaRPr lang="en-US" sz="1250" dirty="0"/>
          </a:p>
        </p:txBody>
      </p:sp>
      <p:sp>
        <p:nvSpPr>
          <p:cNvPr id="15" name="Shape 11"/>
          <p:cNvSpPr/>
          <p:nvPr/>
        </p:nvSpPr>
        <p:spPr>
          <a:xfrm>
            <a:off x="548640" y="5212080"/>
            <a:ext cx="11064240" cy="914400"/>
          </a:xfrm>
          <a:prstGeom prst="roundRect">
            <a:avLst>
              <a:gd name="adj" fmla="val 8000"/>
            </a:avLst>
          </a:prstGeom>
          <a:solidFill>
            <a:srgbClr val="FBF4E3"/>
          </a:solidFill>
          <a:ln/>
        </p:spPr>
      </p:sp>
      <p:sp>
        <p:nvSpPr>
          <p:cNvPr id="16" name="Text 12"/>
          <p:cNvSpPr txBox="1"/>
          <p:nvPr/>
        </p:nvSpPr>
        <p:spPr>
          <a:xfrm>
            <a:off x="868680" y="534924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41A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typical 500K-person trade area = ~45,000 nonemployer firms + ~100,000 adults who seriously considered founding. The first location's pool is ready.</a:t>
            </a:r>
            <a:endParaRPr lang="en-US" sz="1300" dirty="0"/>
          </a:p>
        </p:txBody>
      </p:sp>
      <p:sp>
        <p:nvSpPr>
          <p:cNvPr id="17" name="Text 13"/>
          <p:cNvSpPr txBox="1"/>
          <p:nvPr/>
        </p:nvSpPr>
        <p:spPr>
          <a:xfrm>
            <a:off x="548640" y="644652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Source: ScrapeHero/TJ Apr 2026; CommercialCafe 2025/26; Census NES; scoring weights in the Excel 'Location Framework' sheet.</a:t>
            </a:r>
            <a:endParaRPr lang="en-US" sz="8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41A2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200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C89B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US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40080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Street-furniture experience: mastery of the small square foot</a:t>
            </a:r>
            <a:endParaRPr lang="en-US" sz="3100" dirty="0"/>
          </a:p>
        </p:txBody>
      </p:sp>
      <p:sp>
        <p:nvSpPr>
          <p:cNvPr id="4" name="Shape 2"/>
          <p:cNvSpPr/>
          <p:nvPr/>
        </p:nvSpPr>
        <p:spPr>
          <a:xfrm>
            <a:off x="640080" y="1783080"/>
            <a:ext cx="868680" cy="868680"/>
          </a:xfrm>
          <a:prstGeom prst="ellipse">
            <a:avLst/>
          </a:prstGeom>
          <a:solidFill>
            <a:srgbClr val="1E2745"/>
          </a:solidFill>
          <a:ln/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1190" y="1974190"/>
            <a:ext cx="486461" cy="486461"/>
          </a:xfrm>
          <a:prstGeom prst="rect">
            <a:avLst/>
          </a:prstGeom>
        </p:spPr>
      </p:pic>
      <p:sp>
        <p:nvSpPr>
          <p:cNvPr id="6" name="Text 3"/>
          <p:cNvSpPr txBox="1"/>
          <p:nvPr/>
        </p:nvSpPr>
        <p:spPr>
          <a:xfrm>
            <a:off x="1783080" y="1828800"/>
            <a:ext cx="95097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i="1" dirty="0">
                <a:solidFill>
                  <a:srgbClr val="C89B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“A newsstand is more than selling gum.”</a:t>
            </a:r>
            <a:endParaRPr lang="en-US" sz="2000" dirty="0"/>
          </a:p>
        </p:txBody>
      </p:sp>
      <p:sp>
        <p:nvSpPr>
          <p:cNvPr id="7" name="Text 4"/>
          <p:cNvSpPr txBox="1"/>
          <p:nvPr/>
        </p:nvSpPr>
        <p:spPr>
          <a:xfrm>
            <a:off x="1783080" y="2606040"/>
            <a:ext cx="96012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D8DC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kiosk is the world's smallest anchor: hundreds of SKUs on 4 square meters, thousands of touches a day, zero idle hours. We learned RevPAM on the street.</a:t>
            </a:r>
            <a:endParaRPr lang="en-US" sz="1350" dirty="0"/>
          </a:p>
        </p:txBody>
      </p:sp>
      <p:sp>
        <p:nvSpPr>
          <p:cNvPr id="8" name="Text 5"/>
          <p:cNvSpPr txBox="1"/>
          <p:nvPr/>
        </p:nvSpPr>
        <p:spPr>
          <a:xfrm>
            <a:off x="1783080" y="3566160"/>
            <a:ext cx="96012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D8DC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street-furniture business teaches three things: reading pedestrian flow, working a square foot by the hour, and sitting at one table with everyone from city hall to global brands.</a:t>
            </a:r>
            <a:endParaRPr lang="en-US" sz="1350" dirty="0"/>
          </a:p>
        </p:txBody>
      </p:sp>
      <p:sp>
        <p:nvSpPr>
          <p:cNvPr id="9" name="Text 6"/>
          <p:cNvSpPr txBox="1"/>
          <p:nvPr/>
        </p:nvSpPr>
        <p:spPr>
          <a:xfrm>
            <a:off x="1783080" y="4526280"/>
            <a:ext cx="96012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D8DC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Atmosphere is that kiosk scaled to 100,000 sqft: the same discipline — every meter, every hour, more than one line of revenue at work.</a:t>
            </a:r>
            <a:endParaRPr lang="en-US" sz="1350" dirty="0"/>
          </a:p>
        </p:txBody>
      </p:sp>
      <p:sp>
        <p:nvSpPr>
          <p:cNvPr id="10" name="Text 7"/>
          <p:cNvSpPr txBox="1"/>
          <p:nvPr/>
        </p:nvSpPr>
        <p:spPr>
          <a:xfrm>
            <a:off x="1783080" y="5669280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famous brands divided the tip among themselves. We know the street — and how to keep the street's books.</a:t>
            </a:r>
            <a:endParaRPr lang="en-US" sz="1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141A2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464040" y="822960"/>
            <a:ext cx="1371600" cy="1371600"/>
          </a:xfrm>
          <a:prstGeom prst="ellipse">
            <a:avLst/>
          </a:prstGeom>
          <a:solidFill>
            <a:srgbClr val="C89B3C"/>
          </a:solidFill>
          <a:ln w="25400">
            <a:solidFill>
              <a:srgbClr val="E4C27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0378440" y="1874520"/>
            <a:ext cx="868680" cy="868680"/>
          </a:xfrm>
          <a:prstGeom prst="ellipse">
            <a:avLst/>
          </a:prstGeom>
          <a:solidFill>
            <a:srgbClr val="D8DCE4"/>
          </a:solidFill>
          <a:ln/>
        </p:spPr>
      </p:sp>
      <p:sp>
        <p:nvSpPr>
          <p:cNvPr id="4" name="Text 2"/>
          <p:cNvSpPr txBox="1"/>
          <p:nvPr/>
        </p:nvSpPr>
        <p:spPr>
          <a:xfrm>
            <a:off x="822960" y="1600200"/>
            <a:ext cx="10515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COINS OF THE STREET</a:t>
            </a:r>
            <a:endParaRPr lang="en-US" sz="4000" dirty="0"/>
          </a:p>
        </p:txBody>
      </p:sp>
      <p:sp>
        <p:nvSpPr>
          <p:cNvPr id="5" name="Text 3"/>
          <p:cNvSpPr txBox="1"/>
          <p:nvPr/>
        </p:nvSpPr>
        <p:spPr>
          <a:xfrm>
            <a:off x="822960" y="2423160"/>
            <a:ext cx="1051560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C89B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ARE PLATINUM TO THOSE</a:t>
            </a:r>
            <a:endParaRPr lang="en-US" sz="4000" dirty="0"/>
          </a:p>
          <a:p>
            <a:pPr indent="0" marL="0">
              <a:buNone/>
            </a:pPr>
            <a:r>
              <a:rPr lang="en-US" sz="4000" b="1" dirty="0">
                <a:solidFill>
                  <a:srgbClr val="C89B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CAN COLLECT THEM.</a:t>
            </a:r>
            <a:endParaRPr lang="en-US" sz="4000" dirty="0"/>
          </a:p>
        </p:txBody>
      </p:sp>
      <p:sp>
        <p:nvSpPr>
          <p:cNvPr id="6" name="Text 4"/>
          <p:cNvSpPr txBox="1"/>
          <p:nvPr/>
        </p:nvSpPr>
        <p:spPr>
          <a:xfrm>
            <a:off x="822960" y="4343400"/>
            <a:ext cx="10058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D8DC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by one, loose change. Together, $1.8 trillion. Atmosphere — the vault of the street.</a:t>
            </a:r>
            <a:endParaRPr lang="en-US" sz="1800" dirty="0"/>
          </a:p>
        </p:txBody>
      </p:sp>
      <p:sp>
        <p:nvSpPr>
          <p:cNvPr id="7" name="Text 5"/>
          <p:cNvSpPr txBox="1"/>
          <p:nvPr/>
        </p:nvSpPr>
        <p:spPr>
          <a:xfrm>
            <a:off x="822960" y="608076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3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Value Masters Academy → A Level Alliances · September 2026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200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C89B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MARKET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40080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141A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tip is small and well served; the mass is vast and unclaimed</a:t>
            </a:r>
            <a:endParaRPr lang="en-US" sz="3100" dirty="0"/>
          </a:p>
        </p:txBody>
      </p:sp>
      <p:sp>
        <p:nvSpPr>
          <p:cNvPr id="4" name="Shape 2"/>
          <p:cNvSpPr/>
          <p:nvPr/>
        </p:nvSpPr>
        <p:spPr>
          <a:xfrm>
            <a:off x="731520" y="2651760"/>
            <a:ext cx="4206240" cy="0"/>
          </a:xfrm>
          <a:prstGeom prst="line">
            <a:avLst/>
          </a:prstGeom>
          <a:noFill/>
          <a:ln w="19050">
            <a:solidFill>
              <a:srgbClr val="B9C0C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2286000" y="1691640"/>
            <a:ext cx="1051560" cy="960120"/>
          </a:xfrm>
          <a:prstGeom prst="triangle">
            <a:avLst/>
          </a:prstGeom>
          <a:solidFill>
            <a:srgbClr val="D8DCE4"/>
          </a:solidFill>
          <a:ln/>
        </p:spPr>
      </p:sp>
      <p:sp>
        <p:nvSpPr>
          <p:cNvPr id="6" name="Shape 4"/>
          <p:cNvSpPr/>
          <p:nvPr/>
        </p:nvSpPr>
        <p:spPr>
          <a:xfrm flipV="1">
            <a:off x="1417320" y="2743200"/>
            <a:ext cx="2788920" cy="3017520"/>
          </a:xfrm>
          <a:prstGeom prst="triangle">
            <a:avLst/>
          </a:prstGeom>
          <a:solidFill>
            <a:srgbClr val="C89B3C"/>
          </a:solidFill>
          <a:ln/>
        </p:spPr>
      </p:sp>
      <p:sp>
        <p:nvSpPr>
          <p:cNvPr id="7" name="Text 5"/>
          <p:cNvSpPr txBox="1"/>
          <p:nvPr/>
        </p:nvSpPr>
        <p:spPr>
          <a:xfrm>
            <a:off x="731520" y="1325880"/>
            <a:ext cx="4206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5A64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5.58M employer firms</a:t>
            </a:r>
            <a:endParaRPr lang="en-US" sz="1200" dirty="0"/>
          </a:p>
        </p:txBody>
      </p:sp>
      <p:sp>
        <p:nvSpPr>
          <p:cNvPr id="8" name="Text 6"/>
          <p:cNvSpPr txBox="1"/>
          <p:nvPr/>
        </p:nvSpPr>
        <p:spPr>
          <a:xfrm>
            <a:off x="731520" y="5897880"/>
            <a:ext cx="4206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41A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30.4M nonemployer firms</a:t>
            </a:r>
            <a:endParaRPr lang="en-US" sz="1300" dirty="0"/>
          </a:p>
        </p:txBody>
      </p:sp>
      <p:sp>
        <p:nvSpPr>
          <p:cNvPr id="9" name="Text 7"/>
          <p:cNvSpPr txBox="1"/>
          <p:nvPr/>
        </p:nvSpPr>
        <p:spPr>
          <a:xfrm>
            <a:off x="5486400" y="1600200"/>
            <a:ext cx="22860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C89B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30.4M</a:t>
            </a:r>
            <a:endParaRPr lang="en-US" sz="3400" dirty="0"/>
          </a:p>
        </p:txBody>
      </p:sp>
      <p:sp>
        <p:nvSpPr>
          <p:cNvPr id="10" name="Text 8"/>
          <p:cNvSpPr txBox="1"/>
          <p:nvPr/>
        </p:nvSpPr>
        <p:spPr>
          <a:xfrm>
            <a:off x="7863840" y="1655064"/>
            <a:ext cx="37490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41A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nonemployer businesses (2023) — 78.4% of all establishments</a:t>
            </a:r>
            <a:endParaRPr lang="en-US" sz="1350" dirty="0"/>
          </a:p>
        </p:txBody>
      </p:sp>
      <p:sp>
        <p:nvSpPr>
          <p:cNvPr id="11" name="Text 9"/>
          <p:cNvSpPr txBox="1"/>
          <p:nvPr/>
        </p:nvSpPr>
        <p:spPr>
          <a:xfrm>
            <a:off x="5486400" y="2807208"/>
            <a:ext cx="22860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C89B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$1.8T</a:t>
            </a:r>
            <a:endParaRPr lang="en-US" sz="3400" dirty="0"/>
          </a:p>
        </p:txBody>
      </p:sp>
      <p:sp>
        <p:nvSpPr>
          <p:cNvPr id="12" name="Text 10"/>
          <p:cNvSpPr txBox="1"/>
          <p:nvPr/>
        </p:nvSpPr>
        <p:spPr>
          <a:xfrm>
            <a:off x="7863840" y="2862072"/>
            <a:ext cx="37490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41A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annual revenue — 6.4% of GDP, produced alone</a:t>
            </a:r>
            <a:endParaRPr lang="en-US" sz="1350" dirty="0"/>
          </a:p>
        </p:txBody>
      </p:sp>
      <p:sp>
        <p:nvSpPr>
          <p:cNvPr id="13" name="Text 11"/>
          <p:cNvSpPr txBox="1"/>
          <p:nvPr/>
        </p:nvSpPr>
        <p:spPr>
          <a:xfrm>
            <a:off x="5486400" y="4014216"/>
            <a:ext cx="22860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C89B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2.7%</a:t>
            </a:r>
            <a:endParaRPr lang="en-US" sz="3400" dirty="0"/>
          </a:p>
        </p:txBody>
      </p:sp>
      <p:sp>
        <p:nvSpPr>
          <p:cNvPr id="14" name="Text 12"/>
          <p:cNvSpPr txBox="1"/>
          <p:nvPr/>
        </p:nvSpPr>
        <p:spPr>
          <a:xfrm>
            <a:off x="7863840" y="4069080"/>
            <a:ext cx="37490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41A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annual growth (2012–23) — 2.5x the rate of employer firms</a:t>
            </a:r>
            <a:endParaRPr lang="en-US" sz="1350" dirty="0"/>
          </a:p>
        </p:txBody>
      </p:sp>
      <p:sp>
        <p:nvSpPr>
          <p:cNvPr id="15" name="Text 13"/>
          <p:cNvSpPr txBox="1"/>
          <p:nvPr/>
        </p:nvSpPr>
        <p:spPr>
          <a:xfrm>
            <a:off x="5486400" y="5221224"/>
            <a:ext cx="22860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C89B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$59K</a:t>
            </a:r>
            <a:endParaRPr lang="en-US" sz="3400" dirty="0"/>
          </a:p>
        </p:txBody>
      </p:sp>
      <p:sp>
        <p:nvSpPr>
          <p:cNvPr id="16" name="Text 14"/>
          <p:cNvSpPr txBox="1"/>
          <p:nvPr/>
        </p:nvSpPr>
        <p:spPr>
          <a:xfrm>
            <a:off x="7863840" y="5276088"/>
            <a:ext cx="37490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41A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average revenue — a mall lease is impossible; a table for a day is not</a:t>
            </a:r>
            <a:endParaRPr lang="en-US" sz="1350" dirty="0"/>
          </a:p>
        </p:txBody>
      </p:sp>
      <p:sp>
        <p:nvSpPr>
          <p:cNvPr id="17" name="Text 15"/>
          <p:cNvSpPr txBox="1"/>
          <p:nvPr/>
        </p:nvSpPr>
        <p:spPr>
          <a:xfrm>
            <a:off x="548640" y="644652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Source: U.S. Census Bureau, Nonemployer Statistics 2023; Business Dynamics Statistics 2023.</a:t>
            </a:r>
            <a:endParaRPr lang="en-US" sz="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200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C89B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DEMAND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40080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141A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Intent is at record highs; the channel is missing</a:t>
            </a:r>
            <a:endParaRPr lang="en-US" sz="3100" dirty="0"/>
          </a:p>
        </p:txBody>
      </p:sp>
      <p:sp>
        <p:nvSpPr>
          <p:cNvPr id="4" name="Shape 2"/>
          <p:cNvSpPr/>
          <p:nvPr/>
        </p:nvSpPr>
        <p:spPr>
          <a:xfrm>
            <a:off x="548640" y="1554480"/>
            <a:ext cx="5349240" cy="2103120"/>
          </a:xfrm>
          <a:prstGeom prst="roundRect">
            <a:avLst>
              <a:gd name="adj" fmla="val 3478"/>
            </a:avLst>
          </a:prstGeom>
          <a:solidFill>
            <a:srgbClr val="F4F5F8"/>
          </a:solidFill>
          <a:ln/>
        </p:spPr>
      </p:sp>
      <p:sp>
        <p:nvSpPr>
          <p:cNvPr id="5" name="Text 3"/>
          <p:cNvSpPr txBox="1"/>
          <p:nvPr/>
        </p:nvSpPr>
        <p:spPr>
          <a:xfrm>
            <a:off x="822960" y="1755648"/>
            <a:ext cx="23774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41A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5.7M</a:t>
            </a:r>
            <a:endParaRPr lang="en-US" sz="3000" dirty="0"/>
          </a:p>
        </p:txBody>
      </p:sp>
      <p:sp>
        <p:nvSpPr>
          <p:cNvPr id="6" name="Text 4"/>
          <p:cNvSpPr txBox="1"/>
          <p:nvPr/>
        </p:nvSpPr>
        <p:spPr>
          <a:xfrm>
            <a:off x="822960" y="2395728"/>
            <a:ext cx="4846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41A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new business applications (2025) — an all-time record</a:t>
            </a:r>
            <a:endParaRPr lang="en-US" sz="1300" dirty="0"/>
          </a:p>
        </p:txBody>
      </p:sp>
      <p:sp>
        <p:nvSpPr>
          <p:cNvPr id="7" name="Text 5"/>
          <p:cNvSpPr txBox="1"/>
          <p:nvPr/>
        </p:nvSpPr>
        <p:spPr>
          <a:xfrm>
            <a:off x="822960" y="2944368"/>
            <a:ext cx="48463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4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~500K filings/month; only ~29K/month become employer firms. The gap is the iceberg.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6263640" y="1554480"/>
            <a:ext cx="5349240" cy="2103120"/>
          </a:xfrm>
          <a:prstGeom prst="roundRect">
            <a:avLst>
              <a:gd name="adj" fmla="val 3478"/>
            </a:avLst>
          </a:prstGeom>
          <a:solidFill>
            <a:srgbClr val="F4F5F8"/>
          </a:solidFill>
          <a:ln/>
        </p:spPr>
      </p:sp>
      <p:sp>
        <p:nvSpPr>
          <p:cNvPr id="9" name="Text 7"/>
          <p:cNvSpPr txBox="1"/>
          <p:nvPr/>
        </p:nvSpPr>
        <p:spPr>
          <a:xfrm>
            <a:off x="6537960" y="1755648"/>
            <a:ext cx="23774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41A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$200/mo</a:t>
            </a:r>
            <a:endParaRPr lang="en-US" sz="3000" dirty="0"/>
          </a:p>
        </p:txBody>
      </p:sp>
      <p:sp>
        <p:nvSpPr>
          <p:cNvPr id="10" name="Text 8"/>
          <p:cNvSpPr txBox="1"/>
          <p:nvPr/>
        </p:nvSpPr>
        <p:spPr>
          <a:xfrm>
            <a:off x="6537960" y="2395728"/>
            <a:ext cx="4846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41A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median side-hustle income — 28% earn $1–50 a month</a:t>
            </a:r>
            <a:endParaRPr lang="en-US" sz="1300" dirty="0"/>
          </a:p>
        </p:txBody>
      </p:sp>
      <p:sp>
        <p:nvSpPr>
          <p:cNvPr id="11" name="Text 9"/>
          <p:cNvSpPr txBox="1"/>
          <p:nvPr/>
        </p:nvSpPr>
        <p:spPr>
          <a:xfrm>
            <a:off x="6537960" y="2944368"/>
            <a:ext cx="48463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4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desire is alive; the economics of the channel are broken.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548640" y="3931920"/>
            <a:ext cx="5349240" cy="2103120"/>
          </a:xfrm>
          <a:prstGeom prst="roundRect">
            <a:avLst>
              <a:gd name="adj" fmla="val 3478"/>
            </a:avLst>
          </a:prstGeom>
          <a:solidFill>
            <a:srgbClr val="F4F5F8"/>
          </a:solidFill>
          <a:ln/>
        </p:spPr>
      </p:sp>
      <p:sp>
        <p:nvSpPr>
          <p:cNvPr id="13" name="Text 11"/>
          <p:cNvSpPr txBox="1"/>
          <p:nvPr/>
        </p:nvSpPr>
        <p:spPr>
          <a:xfrm>
            <a:off x="822960" y="4133088"/>
            <a:ext cx="23774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41A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42%</a:t>
            </a:r>
            <a:endParaRPr lang="en-US" sz="3000" dirty="0"/>
          </a:p>
        </p:txBody>
      </p:sp>
      <p:sp>
        <p:nvSpPr>
          <p:cNvPr id="14" name="Text 12"/>
          <p:cNvSpPr txBox="1"/>
          <p:nvPr/>
        </p:nvSpPr>
        <p:spPr>
          <a:xfrm>
            <a:off x="822960" y="4773168"/>
            <a:ext cx="4846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41A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underemployment among recent graduates — unemployment 5.6%</a:t>
            </a:r>
            <a:endParaRPr lang="en-US" sz="1300" dirty="0"/>
          </a:p>
        </p:txBody>
      </p:sp>
      <p:sp>
        <p:nvSpPr>
          <p:cNvPr id="15" name="Text 13"/>
          <p:cNvSpPr txBox="1"/>
          <p:nvPr/>
        </p:nvSpPr>
        <p:spPr>
          <a:xfrm>
            <a:off x="822960" y="5321808"/>
            <a:ext cx="48463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4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the first time on record, grads fare worse than the general population (NY Fed, Q2 2026).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6263640" y="3931920"/>
            <a:ext cx="5349240" cy="2103120"/>
          </a:xfrm>
          <a:prstGeom prst="roundRect">
            <a:avLst>
              <a:gd name="adj" fmla="val 3478"/>
            </a:avLst>
          </a:prstGeom>
          <a:solidFill>
            <a:srgbClr val="F4F5F8"/>
          </a:solidFill>
          <a:ln/>
        </p:spPr>
      </p:sp>
      <p:sp>
        <p:nvSpPr>
          <p:cNvPr id="17" name="Text 15"/>
          <p:cNvSpPr txBox="1"/>
          <p:nvPr/>
        </p:nvSpPr>
        <p:spPr>
          <a:xfrm>
            <a:off x="6537960" y="4133088"/>
            <a:ext cx="23774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41A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51%</a:t>
            </a:r>
            <a:endParaRPr lang="en-US" sz="3000" dirty="0"/>
          </a:p>
        </p:txBody>
      </p:sp>
      <p:sp>
        <p:nvSpPr>
          <p:cNvPr id="18" name="Text 16"/>
          <p:cNvSpPr txBox="1"/>
          <p:nvPr/>
        </p:nvSpPr>
        <p:spPr>
          <a:xfrm>
            <a:off x="6537960" y="4773168"/>
            <a:ext cx="4846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41A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18–29s seriously considered starting a business</a:t>
            </a:r>
            <a:endParaRPr lang="en-US" sz="1300" dirty="0"/>
          </a:p>
        </p:txBody>
      </p:sp>
      <p:sp>
        <p:nvSpPr>
          <p:cNvPr id="19" name="Text 17"/>
          <p:cNvSpPr txBox="1"/>
          <p:nvPr/>
        </p:nvSpPr>
        <p:spPr>
          <a:xfrm>
            <a:off x="6537960" y="5321808"/>
            <a:ext cx="48463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4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2025, Gen Z founders outnumbered Boomers for the first time.</a:t>
            </a:r>
            <a:endParaRPr lang="en-US" sz="1150" dirty="0"/>
          </a:p>
        </p:txBody>
      </p:sp>
      <p:sp>
        <p:nvSpPr>
          <p:cNvPr id="20" name="Text 18"/>
          <p:cNvSpPr txBox="1"/>
          <p:nvPr/>
        </p:nvSpPr>
        <p:spPr>
          <a:xfrm>
            <a:off x="548640" y="644652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Source: Census BFS 2025; Bankrate 2025; New York Fed Q2 2026; LendingTree 2026; Gusto 2026.</a:t>
            </a:r>
            <a:endParaRPr lang="en-US" sz="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200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C89B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IT IS FOR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40080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141A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tenants of lines 01–05: everyone without a place</a:t>
            </a:r>
            <a:endParaRPr lang="en-US" sz="3100" dirty="0"/>
          </a:p>
        </p:txBody>
      </p:sp>
      <p:sp>
        <p:nvSpPr>
          <p:cNvPr id="4" name="Shape 2"/>
          <p:cNvSpPr/>
          <p:nvPr/>
        </p:nvSpPr>
        <p:spPr>
          <a:xfrm>
            <a:off x="548640" y="1554480"/>
            <a:ext cx="3611880" cy="2121408"/>
          </a:xfrm>
          <a:prstGeom prst="roundRect">
            <a:avLst>
              <a:gd name="adj" fmla="val 3448"/>
            </a:avLst>
          </a:prstGeom>
          <a:solidFill>
            <a:srgbClr val="F4F5F8"/>
          </a:solidFill>
          <a:ln/>
        </p:spPr>
      </p:sp>
      <p:sp>
        <p:nvSpPr>
          <p:cNvPr id="5" name="Shape 3"/>
          <p:cNvSpPr/>
          <p:nvPr/>
        </p:nvSpPr>
        <p:spPr>
          <a:xfrm>
            <a:off x="777240" y="1755648"/>
            <a:ext cx="502920" cy="502920"/>
          </a:xfrm>
          <a:prstGeom prst="ellipse">
            <a:avLst/>
          </a:prstGeom>
          <a:solidFill>
            <a:srgbClr val="141A2F"/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87882" y="1866290"/>
            <a:ext cx="281635" cy="281635"/>
          </a:xfrm>
          <a:prstGeom prst="rect">
            <a:avLst/>
          </a:prstGeom>
        </p:spPr>
      </p:pic>
      <p:sp>
        <p:nvSpPr>
          <p:cNvPr id="7" name="Text 4"/>
          <p:cNvSpPr txBox="1"/>
          <p:nvPr/>
        </p:nvSpPr>
        <p:spPr>
          <a:xfrm>
            <a:off x="1417320" y="1828800"/>
            <a:ext cx="2651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1A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home producer</a:t>
            </a:r>
            <a:endParaRPr lang="en-US" sz="1400" dirty="0"/>
          </a:p>
        </p:txBody>
      </p:sp>
      <p:sp>
        <p:nvSpPr>
          <p:cNvPr id="8" name="Text 5"/>
          <p:cNvSpPr txBox="1"/>
          <p:nvPr/>
        </p:nvSpPr>
        <p:spPr>
          <a:xfrm>
            <a:off x="777240" y="2423160"/>
            <a:ext cx="315468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A64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5.6M Etsy sellers; 97% of shops are home-based, 82% one person. Cottage food: $2B, legal in all 50 states.</a:t>
            </a:r>
            <a:endParaRPr lang="en-US" sz="1050" dirty="0"/>
          </a:p>
        </p:txBody>
      </p:sp>
      <p:sp>
        <p:nvSpPr>
          <p:cNvPr id="9" name="Shape 6"/>
          <p:cNvSpPr/>
          <p:nvPr/>
        </p:nvSpPr>
        <p:spPr>
          <a:xfrm>
            <a:off x="4407408" y="1554480"/>
            <a:ext cx="3611880" cy="2121408"/>
          </a:xfrm>
          <a:prstGeom prst="roundRect">
            <a:avLst>
              <a:gd name="adj" fmla="val 3448"/>
            </a:avLst>
          </a:prstGeom>
          <a:solidFill>
            <a:srgbClr val="F4F5F8"/>
          </a:solidFill>
          <a:ln/>
        </p:spPr>
      </p:sp>
      <p:sp>
        <p:nvSpPr>
          <p:cNvPr id="10" name="Shape 7"/>
          <p:cNvSpPr/>
          <p:nvPr/>
        </p:nvSpPr>
        <p:spPr>
          <a:xfrm>
            <a:off x="4636008" y="1755648"/>
            <a:ext cx="502920" cy="502920"/>
          </a:xfrm>
          <a:prstGeom prst="ellipse">
            <a:avLst/>
          </a:prstGeom>
          <a:solidFill>
            <a:srgbClr val="141A2F"/>
          </a:solidFill>
          <a:ln/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6650" y="1866290"/>
            <a:ext cx="281635" cy="281635"/>
          </a:xfrm>
          <a:prstGeom prst="rect">
            <a:avLst/>
          </a:prstGeom>
        </p:spPr>
      </p:pic>
      <p:sp>
        <p:nvSpPr>
          <p:cNvPr id="12" name="Text 8"/>
          <p:cNvSpPr txBox="1"/>
          <p:nvPr/>
        </p:nvSpPr>
        <p:spPr>
          <a:xfrm>
            <a:off x="5276088" y="1828800"/>
            <a:ext cx="2651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1A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service entrepreneur</a:t>
            </a:r>
            <a:endParaRPr lang="en-US" sz="1400" dirty="0"/>
          </a:p>
        </p:txBody>
      </p:sp>
      <p:sp>
        <p:nvSpPr>
          <p:cNvPr id="13" name="Text 9"/>
          <p:cNvSpPr txBox="1"/>
          <p:nvPr/>
        </p:nvSpPr>
        <p:spPr>
          <a:xfrm>
            <a:off x="4636008" y="2423160"/>
            <a:ext cx="315468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A64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370K fitness trainers (+12% growth); yoga, tennis, music, therapy — all in someone else's space.</a:t>
            </a:r>
            <a:endParaRPr lang="en-US" sz="1050" dirty="0"/>
          </a:p>
        </p:txBody>
      </p:sp>
      <p:sp>
        <p:nvSpPr>
          <p:cNvPr id="14" name="Shape 10"/>
          <p:cNvSpPr/>
          <p:nvPr/>
        </p:nvSpPr>
        <p:spPr>
          <a:xfrm>
            <a:off x="8266176" y="1554480"/>
            <a:ext cx="3611880" cy="2121408"/>
          </a:xfrm>
          <a:prstGeom prst="roundRect">
            <a:avLst>
              <a:gd name="adj" fmla="val 3448"/>
            </a:avLst>
          </a:prstGeom>
          <a:solidFill>
            <a:srgbClr val="F4F5F8"/>
          </a:solidFill>
          <a:ln/>
        </p:spPr>
      </p:sp>
      <p:sp>
        <p:nvSpPr>
          <p:cNvPr id="15" name="Shape 11"/>
          <p:cNvSpPr/>
          <p:nvPr/>
        </p:nvSpPr>
        <p:spPr>
          <a:xfrm>
            <a:off x="8494776" y="1755648"/>
            <a:ext cx="502920" cy="502920"/>
          </a:xfrm>
          <a:prstGeom prst="ellipse">
            <a:avLst/>
          </a:prstGeom>
          <a:solidFill>
            <a:srgbClr val="141A2F"/>
          </a:solidFill>
          <a:ln/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05418" y="1866290"/>
            <a:ext cx="281635" cy="281635"/>
          </a:xfrm>
          <a:prstGeom prst="rect">
            <a:avLst/>
          </a:prstGeom>
        </p:spPr>
      </p:pic>
      <p:sp>
        <p:nvSpPr>
          <p:cNvPr id="17" name="Text 12"/>
          <p:cNvSpPr txBox="1"/>
          <p:nvPr/>
        </p:nvSpPr>
        <p:spPr>
          <a:xfrm>
            <a:off x="9134856" y="1828800"/>
            <a:ext cx="2651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1A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artist &amp; maker</a:t>
            </a:r>
            <a:endParaRPr lang="en-US" sz="1400" dirty="0"/>
          </a:p>
        </p:txBody>
      </p:sp>
      <p:sp>
        <p:nvSpPr>
          <p:cNvPr id="18" name="Text 13"/>
          <p:cNvSpPr txBox="1"/>
          <p:nvPr/>
        </p:nvSpPr>
        <p:spPr>
          <a:xfrm>
            <a:off x="8494776" y="2423160"/>
            <a:ext cx="315468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A64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2.5M artists; 34% self-employed. Gallery commission 40–50%, the waitlist undefined.</a:t>
            </a:r>
            <a:endParaRPr lang="en-US" sz="1050" dirty="0"/>
          </a:p>
        </p:txBody>
      </p:sp>
      <p:sp>
        <p:nvSpPr>
          <p:cNvPr id="19" name="Shape 14"/>
          <p:cNvSpPr/>
          <p:nvPr/>
        </p:nvSpPr>
        <p:spPr>
          <a:xfrm>
            <a:off x="548640" y="3931920"/>
            <a:ext cx="3611880" cy="2121408"/>
          </a:xfrm>
          <a:prstGeom prst="roundRect">
            <a:avLst>
              <a:gd name="adj" fmla="val 3448"/>
            </a:avLst>
          </a:prstGeom>
          <a:solidFill>
            <a:srgbClr val="F4F5F8"/>
          </a:solidFill>
          <a:ln/>
        </p:spPr>
      </p:sp>
      <p:sp>
        <p:nvSpPr>
          <p:cNvPr id="20" name="Shape 15"/>
          <p:cNvSpPr/>
          <p:nvPr/>
        </p:nvSpPr>
        <p:spPr>
          <a:xfrm>
            <a:off x="777240" y="4133088"/>
            <a:ext cx="502920" cy="502920"/>
          </a:xfrm>
          <a:prstGeom prst="ellipse">
            <a:avLst/>
          </a:prstGeom>
          <a:solidFill>
            <a:srgbClr val="141A2F"/>
          </a:solidFill>
          <a:ln/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7882" y="4243730"/>
            <a:ext cx="281635" cy="281635"/>
          </a:xfrm>
          <a:prstGeom prst="rect">
            <a:avLst/>
          </a:prstGeom>
        </p:spPr>
      </p:pic>
      <p:sp>
        <p:nvSpPr>
          <p:cNvPr id="22" name="Text 16"/>
          <p:cNvSpPr txBox="1"/>
          <p:nvPr/>
        </p:nvSpPr>
        <p:spPr>
          <a:xfrm>
            <a:off x="1417320" y="4206240"/>
            <a:ext cx="2651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1A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graduate whose degree opens no door</a:t>
            </a:r>
            <a:endParaRPr lang="en-US" sz="1400" dirty="0"/>
          </a:p>
        </p:txBody>
      </p:sp>
      <p:sp>
        <p:nvSpPr>
          <p:cNvPr id="23" name="Text 17"/>
          <p:cNvSpPr txBox="1"/>
          <p:nvPr/>
        </p:nvSpPr>
        <p:spPr>
          <a:xfrm>
            <a:off x="777240" y="4800600"/>
            <a:ext cx="315468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A64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Underemployment: 64% in performing arts, 59% in fine arts. Half of Gen Z wants to found something.</a:t>
            </a:r>
            <a:endParaRPr lang="en-US" sz="1050" dirty="0"/>
          </a:p>
        </p:txBody>
      </p:sp>
      <p:sp>
        <p:nvSpPr>
          <p:cNvPr id="24" name="Shape 18"/>
          <p:cNvSpPr/>
          <p:nvPr/>
        </p:nvSpPr>
        <p:spPr>
          <a:xfrm>
            <a:off x="4407408" y="3931920"/>
            <a:ext cx="3611880" cy="2121408"/>
          </a:xfrm>
          <a:prstGeom prst="roundRect">
            <a:avLst>
              <a:gd name="adj" fmla="val 3448"/>
            </a:avLst>
          </a:prstGeom>
          <a:solidFill>
            <a:srgbClr val="F4F5F8"/>
          </a:solidFill>
          <a:ln/>
        </p:spPr>
      </p:sp>
      <p:sp>
        <p:nvSpPr>
          <p:cNvPr id="25" name="Shape 19"/>
          <p:cNvSpPr/>
          <p:nvPr/>
        </p:nvSpPr>
        <p:spPr>
          <a:xfrm>
            <a:off x="4636008" y="4133088"/>
            <a:ext cx="502920" cy="502920"/>
          </a:xfrm>
          <a:prstGeom prst="ellipse">
            <a:avLst/>
          </a:prstGeom>
          <a:solidFill>
            <a:srgbClr val="141A2F"/>
          </a:solidFill>
          <a:ln/>
        </p:spPr>
      </p:sp>
      <p:pic>
        <p:nvPicPr>
          <p:cNvPr id="26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46650" y="4243730"/>
            <a:ext cx="281635" cy="281635"/>
          </a:xfrm>
          <a:prstGeom prst="rect">
            <a:avLst/>
          </a:prstGeom>
        </p:spPr>
      </p:pic>
      <p:sp>
        <p:nvSpPr>
          <p:cNvPr id="27" name="Text 20"/>
          <p:cNvSpPr txBox="1"/>
          <p:nvPr/>
        </p:nvSpPr>
        <p:spPr>
          <a:xfrm>
            <a:off x="5276088" y="4206240"/>
            <a:ext cx="2651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1A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shopkeeper &amp; micro-brand</a:t>
            </a:r>
            <a:endParaRPr lang="en-US" sz="1400" dirty="0"/>
          </a:p>
        </p:txBody>
      </p:sp>
      <p:sp>
        <p:nvSpPr>
          <p:cNvPr id="28" name="Text 21"/>
          <p:cNvSpPr txBox="1"/>
          <p:nvPr/>
        </p:nvSpPr>
        <p:spPr>
          <a:xfrm>
            <a:off x="4636008" y="4800600"/>
            <a:ext cx="315468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A64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Rents at a record $25.5/sqft. 215K active small businesses on TikTok Shop can't go physical.</a:t>
            </a:r>
            <a:endParaRPr lang="en-US" sz="1050" dirty="0"/>
          </a:p>
        </p:txBody>
      </p:sp>
      <p:sp>
        <p:nvSpPr>
          <p:cNvPr id="29" name="Shape 22"/>
          <p:cNvSpPr/>
          <p:nvPr/>
        </p:nvSpPr>
        <p:spPr>
          <a:xfrm>
            <a:off x="8266176" y="3931920"/>
            <a:ext cx="3611880" cy="2121408"/>
          </a:xfrm>
          <a:prstGeom prst="roundRect">
            <a:avLst>
              <a:gd name="adj" fmla="val 3448"/>
            </a:avLst>
          </a:prstGeom>
          <a:solidFill>
            <a:srgbClr val="F4F5F8"/>
          </a:solidFill>
          <a:ln/>
        </p:spPr>
      </p:sp>
      <p:sp>
        <p:nvSpPr>
          <p:cNvPr id="30" name="Shape 23"/>
          <p:cNvSpPr/>
          <p:nvPr/>
        </p:nvSpPr>
        <p:spPr>
          <a:xfrm>
            <a:off x="8494776" y="4133088"/>
            <a:ext cx="502920" cy="502920"/>
          </a:xfrm>
          <a:prstGeom prst="ellipse">
            <a:avLst/>
          </a:prstGeom>
          <a:solidFill>
            <a:srgbClr val="141A2F"/>
          </a:solidFill>
          <a:ln/>
        </p:spPr>
      </p:sp>
      <p:pic>
        <p:nvPicPr>
          <p:cNvPr id="31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05418" y="4243730"/>
            <a:ext cx="281635" cy="281635"/>
          </a:xfrm>
          <a:prstGeom prst="rect">
            <a:avLst/>
          </a:prstGeom>
        </p:spPr>
      </p:pic>
      <p:sp>
        <p:nvSpPr>
          <p:cNvPr id="32" name="Text 24"/>
          <p:cNvSpPr txBox="1"/>
          <p:nvPr/>
        </p:nvSpPr>
        <p:spPr>
          <a:xfrm>
            <a:off x="9134856" y="4206240"/>
            <a:ext cx="2651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1A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global micro-seller</a:t>
            </a:r>
            <a:endParaRPr lang="en-US" sz="1400" dirty="0"/>
          </a:p>
        </p:txBody>
      </p:sp>
      <p:sp>
        <p:nvSpPr>
          <p:cNvPr id="33" name="Text 25"/>
          <p:cNvSpPr txBox="1"/>
          <p:nvPr/>
        </p:nvSpPr>
        <p:spPr>
          <a:xfrm>
            <a:off x="8494776" y="4800600"/>
            <a:ext cx="315468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A64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50% of Amazon's active sellers are Chinese; 40% of Etsy's GMS is non-US. All of them want a door onshore.</a:t>
            </a:r>
            <a:endParaRPr lang="en-US" sz="1050" dirty="0"/>
          </a:p>
        </p:txBody>
      </p:sp>
      <p:sp>
        <p:nvSpPr>
          <p:cNvPr id="34" name="Text 26"/>
          <p:cNvSpPr txBox="1"/>
          <p:nvPr/>
        </p:nvSpPr>
        <p:spPr>
          <a:xfrm>
            <a:off x="548640" y="644652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Source: Etsy 2025; IJ; BLS 2024; NEA; NY Fed; CoStar; TikTok Shop 2026; Marketplace Pulse 2025.</a:t>
            </a:r>
            <a:endParaRPr lang="en-US" sz="8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200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C89B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UNCLAIMED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40080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141A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America gave capital, rules and advice — never a place</a:t>
            </a:r>
            <a:endParaRPr lang="en-US" sz="3100" dirty="0"/>
          </a:p>
        </p:txBody>
      </p:sp>
      <p:sp>
        <p:nvSpPr>
          <p:cNvPr id="4" name="Shape 2"/>
          <p:cNvSpPr/>
          <p:nvPr/>
        </p:nvSpPr>
        <p:spPr>
          <a:xfrm>
            <a:off x="548640" y="1572768"/>
            <a:ext cx="502920" cy="502920"/>
          </a:xfrm>
          <a:prstGeom prst="ellipse">
            <a:avLst/>
          </a:prstGeom>
          <a:solidFill>
            <a:srgbClr val="141A2F"/>
          </a:solidFill>
          <a:ln/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9282" y="1683410"/>
            <a:ext cx="281635" cy="281635"/>
          </a:xfrm>
          <a:prstGeom prst="rect">
            <a:avLst/>
          </a:prstGeom>
        </p:spPr>
      </p:pic>
      <p:sp>
        <p:nvSpPr>
          <p:cNvPr id="6" name="Text 3"/>
          <p:cNvSpPr txBox="1"/>
          <p:nvPr/>
        </p:nvSpPr>
        <p:spPr>
          <a:xfrm>
            <a:off x="1280160" y="1591056"/>
            <a:ext cx="2834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1A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rent wall</a:t>
            </a:r>
            <a:endParaRPr lang="en-US" sz="1500" dirty="0"/>
          </a:p>
        </p:txBody>
      </p:sp>
      <p:sp>
        <p:nvSpPr>
          <p:cNvPr id="7" name="Text 4"/>
          <p:cNvSpPr txBox="1"/>
          <p:nvPr/>
        </p:nvSpPr>
        <p:spPr>
          <a:xfrm>
            <a:off x="4160520" y="1554480"/>
            <a:ext cx="74523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A64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Asking rents at a record $25.5/sqft; vacancy at 4–5% lows; leases run 5–10 years.</a:t>
            </a:r>
            <a:endParaRPr lang="en-US" sz="1250" dirty="0"/>
          </a:p>
        </p:txBody>
      </p:sp>
      <p:sp>
        <p:nvSpPr>
          <p:cNvPr id="8" name="Shape 5"/>
          <p:cNvSpPr/>
          <p:nvPr/>
        </p:nvSpPr>
        <p:spPr>
          <a:xfrm>
            <a:off x="548640" y="2743200"/>
            <a:ext cx="502920" cy="502920"/>
          </a:xfrm>
          <a:prstGeom prst="ellipse">
            <a:avLst/>
          </a:prstGeom>
          <a:solidFill>
            <a:srgbClr val="141A2F"/>
          </a:solidFill>
          <a:ln/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282" y="2853842"/>
            <a:ext cx="281635" cy="281635"/>
          </a:xfrm>
          <a:prstGeom prst="rect">
            <a:avLst/>
          </a:prstGeom>
        </p:spPr>
      </p:pic>
      <p:sp>
        <p:nvSpPr>
          <p:cNvPr id="10" name="Text 6"/>
          <p:cNvSpPr txBox="1"/>
          <p:nvPr/>
        </p:nvSpPr>
        <p:spPr>
          <a:xfrm>
            <a:off x="1280160" y="2761488"/>
            <a:ext cx="2834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1A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primitive alternative</a:t>
            </a:r>
            <a:endParaRPr lang="en-US" sz="1500" dirty="0"/>
          </a:p>
        </p:txBody>
      </p:sp>
      <p:sp>
        <p:nvSpPr>
          <p:cNvPr id="11" name="Text 7"/>
          <p:cNvSpPr txBox="1"/>
          <p:nvPr/>
        </p:nvSpPr>
        <p:spPr>
          <a:xfrm>
            <a:off x="4160520" y="2724912"/>
            <a:ext cx="74523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A64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Pop-up retail is $16B split across 42,553 firms; no player above 5%; 0.3% growth in five years.</a:t>
            </a:r>
            <a:endParaRPr lang="en-US" sz="1250" dirty="0"/>
          </a:p>
        </p:txBody>
      </p:sp>
      <p:sp>
        <p:nvSpPr>
          <p:cNvPr id="12" name="Shape 8"/>
          <p:cNvSpPr/>
          <p:nvPr/>
        </p:nvSpPr>
        <p:spPr>
          <a:xfrm>
            <a:off x="548640" y="3913632"/>
            <a:ext cx="502920" cy="502920"/>
          </a:xfrm>
          <a:prstGeom prst="ellipse">
            <a:avLst/>
          </a:prstGeom>
          <a:solidFill>
            <a:srgbClr val="141A2F"/>
          </a:solidFill>
          <a:ln/>
        </p:spPr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282" y="4024274"/>
            <a:ext cx="281635" cy="281635"/>
          </a:xfrm>
          <a:prstGeom prst="rect">
            <a:avLst/>
          </a:prstGeom>
        </p:spPr>
      </p:pic>
      <p:sp>
        <p:nvSpPr>
          <p:cNvPr id="14" name="Text 9"/>
          <p:cNvSpPr txBox="1"/>
          <p:nvPr/>
        </p:nvSpPr>
        <p:spPr>
          <a:xfrm>
            <a:off x="1280160" y="3931920"/>
            <a:ext cx="2834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1A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craft-fair lottery</a:t>
            </a:r>
            <a:endParaRPr lang="en-US" sz="1500" dirty="0"/>
          </a:p>
        </p:txBody>
      </p:sp>
      <p:sp>
        <p:nvSpPr>
          <p:cNvPr id="15" name="Text 10"/>
          <p:cNvSpPr txBox="1"/>
          <p:nvPr/>
        </p:nvSpPr>
        <p:spPr>
          <a:xfrm>
            <a:off x="4160520" y="3895344"/>
            <a:ext cx="74523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A64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Typical single-day craft-fair sales: $100–250; acceptance is opaque, customers don't return.</a:t>
            </a:r>
            <a:endParaRPr lang="en-US" sz="1250" dirty="0"/>
          </a:p>
        </p:txBody>
      </p:sp>
      <p:sp>
        <p:nvSpPr>
          <p:cNvPr id="16" name="Shape 11"/>
          <p:cNvSpPr/>
          <p:nvPr/>
        </p:nvSpPr>
        <p:spPr>
          <a:xfrm>
            <a:off x="548640" y="5084064"/>
            <a:ext cx="502920" cy="502920"/>
          </a:xfrm>
          <a:prstGeom prst="ellipse">
            <a:avLst/>
          </a:prstGeom>
          <a:solidFill>
            <a:srgbClr val="141A2F"/>
          </a:solidFill>
          <a:ln/>
        </p:spPr>
      </p:sp>
      <p:pic>
        <p:nvPicPr>
          <p:cNvPr id="17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282" y="5194706"/>
            <a:ext cx="281635" cy="281635"/>
          </a:xfrm>
          <a:prstGeom prst="rect">
            <a:avLst/>
          </a:prstGeom>
        </p:spPr>
      </p:pic>
      <p:sp>
        <p:nvSpPr>
          <p:cNvPr id="18" name="Text 12"/>
          <p:cNvSpPr txBox="1"/>
          <p:nvPr/>
        </p:nvSpPr>
        <p:spPr>
          <a:xfrm>
            <a:off x="1280160" y="5102352"/>
            <a:ext cx="2834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1A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government's report card</a:t>
            </a:r>
            <a:endParaRPr lang="en-US" sz="1500" dirty="0"/>
          </a:p>
        </p:txBody>
      </p:sp>
      <p:sp>
        <p:nvSpPr>
          <p:cNvPr id="19" name="Text 13"/>
          <p:cNvSpPr txBox="1"/>
          <p:nvPr/>
        </p:nvSpPr>
        <p:spPr>
          <a:xfrm>
            <a:off x="4160520" y="5065776"/>
            <a:ext cx="74523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A64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$10B SSBCI is 100% capital instruments, $0 for place; 50 states legalized cottage food — none provided a counter.</a:t>
            </a:r>
            <a:endParaRPr lang="en-US" sz="1250" dirty="0"/>
          </a:p>
        </p:txBody>
      </p:sp>
      <p:sp>
        <p:nvSpPr>
          <p:cNvPr id="20" name="Shape 14"/>
          <p:cNvSpPr/>
          <p:nvPr/>
        </p:nvSpPr>
        <p:spPr>
          <a:xfrm>
            <a:off x="548640" y="5989320"/>
            <a:ext cx="11064240" cy="384048"/>
          </a:xfrm>
          <a:prstGeom prst="roundRect">
            <a:avLst>
              <a:gd name="adj" fmla="val 14286"/>
            </a:avLst>
          </a:prstGeom>
          <a:solidFill>
            <a:srgbClr val="141A2F"/>
          </a:solidFill>
          <a:ln/>
        </p:spPr>
      </p:sp>
      <p:sp>
        <p:nvSpPr>
          <p:cNvPr id="21" name="Text 15"/>
          <p:cNvSpPr txBox="1"/>
          <p:nvPr/>
        </p:nvSpPr>
        <p:spPr>
          <a:xfrm>
            <a:off x="548640" y="5989320"/>
            <a:ext cx="110642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C89B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gap is not legal, financial or educational — it is spatial.</a:t>
            </a:r>
            <a:endParaRPr lang="en-US" sz="1300" dirty="0"/>
          </a:p>
        </p:txBody>
      </p:sp>
      <p:sp>
        <p:nvSpPr>
          <p:cNvPr id="22" name="Text 16"/>
          <p:cNvSpPr txBox="1"/>
          <p:nvPr/>
        </p:nvSpPr>
        <p:spPr>
          <a:xfrm>
            <a:off x="548640" y="644652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9AA2B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Source: CoStar Q1 2025; IBISWorld 2025; GAO 2023/24; Treasury SSBCI 2025; IJ 2025.</a:t>
            </a:r>
            <a:endParaRPr lang="en-US" sz="8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41A2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200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C89B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BRAND ALLY — THE GLOBAL WAVE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40080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goods are already onshore: warehouse to showroom in one step</a:t>
            </a:r>
            <a:endParaRPr lang="en-US" sz="3100" dirty="0"/>
          </a:p>
        </p:txBody>
      </p:sp>
      <p:sp>
        <p:nvSpPr>
          <p:cNvPr id="4" name="Text 2"/>
          <p:cNvSpPr txBox="1"/>
          <p:nvPr/>
        </p:nvSpPr>
        <p:spPr>
          <a:xfrm>
            <a:off x="548640" y="1600200"/>
            <a:ext cx="24688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C89B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2.500+</a:t>
            </a:r>
            <a:endParaRPr lang="en-US" sz="2700" dirty="0"/>
          </a:p>
        </p:txBody>
      </p:sp>
      <p:sp>
        <p:nvSpPr>
          <p:cNvPr id="5" name="Text 3"/>
          <p:cNvSpPr txBox="1"/>
          <p:nvPr/>
        </p:nvSpPr>
        <p:spPr>
          <a:xfrm>
            <a:off x="3063240" y="1627632"/>
            <a:ext cx="310896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D8DC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Chinese overseas warehouses, 30M m² — goods land before orders do</a:t>
            </a:r>
            <a:endParaRPr lang="en-US" sz="1200" dirty="0"/>
          </a:p>
        </p:txBody>
      </p:sp>
      <p:sp>
        <p:nvSpPr>
          <p:cNvPr id="6" name="Text 4"/>
          <p:cNvSpPr txBox="1"/>
          <p:nvPr/>
        </p:nvSpPr>
        <p:spPr>
          <a:xfrm>
            <a:off x="6263640" y="1600200"/>
            <a:ext cx="24688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C89B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5,6M sqft</a:t>
            </a:r>
            <a:endParaRPr lang="en-US" sz="2700" dirty="0"/>
          </a:p>
        </p:txBody>
      </p:sp>
      <p:sp>
        <p:nvSpPr>
          <p:cNvPr id="7" name="Text 5"/>
          <p:cNvSpPr txBox="1"/>
          <p:nvPr/>
        </p:nvSpPr>
        <p:spPr>
          <a:xfrm>
            <a:off x="8778240" y="1627632"/>
            <a:ext cx="310896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D8DC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New Jersey warehouse space leased by one Chinese logistics group (3x its 2023 level)</a:t>
            </a:r>
            <a:endParaRPr lang="en-US" sz="1200" dirty="0"/>
          </a:p>
        </p:txBody>
      </p:sp>
      <p:sp>
        <p:nvSpPr>
          <p:cNvPr id="8" name="Text 6"/>
          <p:cNvSpPr txBox="1"/>
          <p:nvPr/>
        </p:nvSpPr>
        <p:spPr>
          <a:xfrm>
            <a:off x="548640" y="3081528"/>
            <a:ext cx="24688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C89B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May 2, 2025</a:t>
            </a:r>
            <a:endParaRPr lang="en-US" sz="2700" dirty="0"/>
          </a:p>
        </p:txBody>
      </p:sp>
      <p:sp>
        <p:nvSpPr>
          <p:cNvPr id="9" name="Text 7"/>
          <p:cNvSpPr txBox="1"/>
          <p:nvPr/>
        </p:nvSpPr>
        <p:spPr>
          <a:xfrm>
            <a:off x="3063240" y="3108960"/>
            <a:ext cx="310896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D8DC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 minimis ended: parcel economics died; pallets and onshore stock began</a:t>
            </a:r>
            <a:endParaRPr lang="en-US" sz="1200" dirty="0"/>
          </a:p>
        </p:txBody>
      </p:sp>
      <p:sp>
        <p:nvSpPr>
          <p:cNvPr id="10" name="Text 8"/>
          <p:cNvSpPr txBox="1"/>
          <p:nvPr/>
        </p:nvSpPr>
        <p:spPr>
          <a:xfrm>
            <a:off x="6263640" y="3081528"/>
            <a:ext cx="24688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C89B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50%</a:t>
            </a:r>
            <a:endParaRPr lang="en-US" sz="2700" dirty="0"/>
          </a:p>
        </p:txBody>
      </p:sp>
      <p:sp>
        <p:nvSpPr>
          <p:cNvPr id="11" name="Text 9"/>
          <p:cNvSpPr txBox="1"/>
          <p:nvPr/>
        </p:nvSpPr>
        <p:spPr>
          <a:xfrm>
            <a:off x="8778240" y="3108960"/>
            <a:ext cx="310896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D8DC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Amazon's active sellers are Chinese; 62% of 2024 new registrations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548640" y="4800600"/>
            <a:ext cx="11064240" cy="1417320"/>
          </a:xfrm>
          <a:prstGeom prst="roundRect">
            <a:avLst>
              <a:gd name="adj" fmla="val 5161"/>
            </a:avLst>
          </a:prstGeom>
          <a:solidFill>
            <a:srgbClr val="1E2745"/>
          </a:solidFill>
          <a:ln/>
        </p:spPr>
      </p:sp>
      <p:sp>
        <p:nvSpPr>
          <p:cNvPr id="13" name="Shape 11"/>
          <p:cNvSpPr/>
          <p:nvPr/>
        </p:nvSpPr>
        <p:spPr>
          <a:xfrm>
            <a:off x="868680" y="5074920"/>
            <a:ext cx="822960" cy="822960"/>
          </a:xfrm>
          <a:prstGeom prst="ellipse">
            <a:avLst/>
          </a:prstGeom>
          <a:solidFill>
            <a:srgbClr val="141A2F"/>
          </a:solidFill>
          <a:ln/>
        </p:spPr>
      </p:sp>
      <p:pic>
        <p:nvPicPr>
          <p:cNvPr id="1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9731" y="5255971"/>
            <a:ext cx="460858" cy="460858"/>
          </a:xfrm>
          <a:prstGeom prst="rect">
            <a:avLst/>
          </a:prstGeom>
        </p:spPr>
      </p:pic>
      <p:sp>
        <p:nvSpPr>
          <p:cNvPr id="15" name="Text 12"/>
          <p:cNvSpPr txBox="1"/>
          <p:nvPr/>
        </p:nvSpPr>
        <p:spPr>
          <a:xfrm>
            <a:off x="1920240" y="4983480"/>
            <a:ext cx="94183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warehouse is expensive, invisible and sells nothing. A mall box is cheap, visible and next to the customer.</a:t>
            </a:r>
            <a:endParaRPr lang="en-US" sz="1250" dirty="0"/>
          </a:p>
          <a:p>
            <a:pPr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Atmosphere: 05 visible stock + 01 tables + 03 live selling + customs/IOR service = warehouse to showroom, showroom to sale.</a:t>
            </a:r>
            <a:endParaRPr lang="en-US" sz="1250" dirty="0"/>
          </a:p>
        </p:txBody>
      </p:sp>
      <p:sp>
        <p:nvSpPr>
          <p:cNvPr id="16" name="Text 13"/>
          <p:cNvSpPr txBox="1"/>
          <p:nvPr/>
        </p:nvSpPr>
        <p:spPr>
          <a:xfrm>
            <a:off x="548640" y="644652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8A93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Source: China Customs/Qiushi; Savills; CNBC 2025; Marketplace Pulse 2025; ShipBob FTZ 2026.</a:t>
            </a:r>
            <a:endParaRPr lang="en-US" sz="8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200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C89B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SUPPLY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40080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141A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box is not dead; it is locked to a single line of revenue</a:t>
            </a:r>
            <a:endParaRPr lang="en-US" sz="31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11064240" cy="822960"/>
          </a:xfrm>
          <a:prstGeom prst="roundRect">
            <a:avLst>
              <a:gd name="adj" fmla="val 7778"/>
            </a:avLst>
          </a:prstGeom>
          <a:solidFill>
            <a:srgbClr val="F4F5F8"/>
          </a:solidFill>
          <a:ln/>
        </p:spPr>
      </p:sp>
      <p:sp>
        <p:nvSpPr>
          <p:cNvPr id="5" name="Text 3"/>
          <p:cNvSpPr txBox="1"/>
          <p:nvPr/>
        </p:nvSpPr>
        <p:spPr>
          <a:xfrm>
            <a:off x="868680" y="1691640"/>
            <a:ext cx="39319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1A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Class A malls</a:t>
            </a:r>
            <a:endParaRPr lang="en-US" sz="1500" dirty="0"/>
          </a:p>
        </p:txBody>
      </p:sp>
      <p:sp>
        <p:nvSpPr>
          <p:cNvPr id="6" name="Text 4"/>
          <p:cNvSpPr txBox="1"/>
          <p:nvPr/>
        </p:nvSpPr>
        <p:spPr>
          <a:xfrm>
            <a:off x="4892040" y="1691640"/>
            <a:ext cx="6492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A64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95% occupied — not for us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548640" y="2587752"/>
            <a:ext cx="11064240" cy="822960"/>
          </a:xfrm>
          <a:prstGeom prst="roundRect">
            <a:avLst>
              <a:gd name="adj" fmla="val 7778"/>
            </a:avLst>
          </a:prstGeom>
          <a:solidFill>
            <a:srgbClr val="FBF4E3"/>
          </a:solidFill>
          <a:ln/>
        </p:spPr>
      </p:sp>
      <p:sp>
        <p:nvSpPr>
          <p:cNvPr id="8" name="Text 6"/>
          <p:cNvSpPr txBox="1"/>
          <p:nvPr/>
        </p:nvSpPr>
        <p:spPr>
          <a:xfrm>
            <a:off x="868680" y="2679192"/>
            <a:ext cx="39319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1A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Class B malls</a:t>
            </a:r>
            <a:endParaRPr lang="en-US" sz="1500" dirty="0"/>
          </a:p>
        </p:txBody>
      </p:sp>
      <p:sp>
        <p:nvSpPr>
          <p:cNvPr id="9" name="Text 7"/>
          <p:cNvSpPr txBox="1"/>
          <p:nvPr/>
        </p:nvSpPr>
        <p:spPr>
          <a:xfrm>
            <a:off x="4892040" y="2679192"/>
            <a:ext cx="6492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A64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250 of them, 89% occupied, traffic −9% vs 2019 — primary target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548640" y="3575304"/>
            <a:ext cx="11064240" cy="822960"/>
          </a:xfrm>
          <a:prstGeom prst="roundRect">
            <a:avLst>
              <a:gd name="adj" fmla="val 7778"/>
            </a:avLst>
          </a:prstGeom>
          <a:solidFill>
            <a:srgbClr val="FBF4E3"/>
          </a:solidFill>
          <a:ln/>
        </p:spPr>
      </p:sp>
      <p:sp>
        <p:nvSpPr>
          <p:cNvPr id="11" name="Text 9"/>
          <p:cNvSpPr txBox="1"/>
          <p:nvPr/>
        </p:nvSpPr>
        <p:spPr>
          <a:xfrm>
            <a:off x="868680" y="3666744"/>
            <a:ext cx="39319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1A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Class C malls</a:t>
            </a:r>
            <a:endParaRPr lang="en-US" sz="1500" dirty="0"/>
          </a:p>
        </p:txBody>
      </p:sp>
      <p:sp>
        <p:nvSpPr>
          <p:cNvPr id="12" name="Text 10"/>
          <p:cNvSpPr txBox="1"/>
          <p:nvPr/>
        </p:nvSpPr>
        <p:spPr>
          <a:xfrm>
            <a:off x="4892040" y="3666744"/>
            <a:ext cx="6492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A64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72% occupied, 13.3% vacant — at the redevelop-or-demolish threshold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548640" y="4562856"/>
            <a:ext cx="11064240" cy="822960"/>
          </a:xfrm>
          <a:prstGeom prst="roundRect">
            <a:avLst>
              <a:gd name="adj" fmla="val 7778"/>
            </a:avLst>
          </a:prstGeom>
          <a:solidFill>
            <a:srgbClr val="FBF4E3"/>
          </a:solidFill>
          <a:ln/>
        </p:spPr>
      </p:sp>
      <p:sp>
        <p:nvSpPr>
          <p:cNvPr id="14" name="Text 12"/>
          <p:cNvSpPr txBox="1"/>
          <p:nvPr/>
        </p:nvSpPr>
        <p:spPr>
          <a:xfrm>
            <a:off x="868680" y="4654296"/>
            <a:ext cx="39319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1A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Empty department-store / drugstore boxes</a:t>
            </a:r>
            <a:endParaRPr lang="en-US" sz="1500" dirty="0"/>
          </a:p>
        </p:txBody>
      </p:sp>
      <p:sp>
        <p:nvSpPr>
          <p:cNvPr id="15" name="Text 13"/>
          <p:cNvSpPr txBox="1"/>
          <p:nvPr/>
        </p:nvSpPr>
        <p:spPr>
          <a:xfrm>
            <a:off x="4892040" y="4654296"/>
            <a:ext cx="6492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A64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2025: 8,270 closures · Macy's closing 150 · 2026: 30M+ sqft to close</a:t>
            </a:r>
            <a:endParaRPr lang="en-US" sz="1250" dirty="0"/>
          </a:p>
        </p:txBody>
      </p:sp>
      <p:sp>
        <p:nvSpPr>
          <p:cNvPr id="16" name="Text 14"/>
          <p:cNvSpPr txBox="1"/>
          <p:nvPr/>
        </p:nvSpPr>
        <p:spPr>
          <a:xfrm>
            <a:off x="548640" y="5806440"/>
            <a:ext cx="11064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i="1" dirty="0">
                <a:solidFill>
                  <a:srgbClr val="141A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retail space scarce and expensive, splitting a distressed box among 300 tenants works every square foot many times harder than one tenant ever could.</a:t>
            </a:r>
            <a:endParaRPr lang="en-US" sz="1350" dirty="0"/>
          </a:p>
        </p:txBody>
      </p:sp>
      <p:sp>
        <p:nvSpPr>
          <p:cNvPr id="17" name="Text 15"/>
          <p:cNvSpPr txBox="1"/>
          <p:nvPr/>
        </p:nvSpPr>
        <p:spPr>
          <a:xfrm>
            <a:off x="548640" y="644652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Source: Green Street; Cushman &amp; Wakefield Q4 2025; Capital One Shopping 2026; Coresight 2026.</a:t>
            </a:r>
            <a:endParaRPr lang="en-US" sz="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200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C89B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ATMOSPHERE DOES DIFFERENTLY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40080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141A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Don't lease it — run it like a hotel: seven lines, one floor</a:t>
            </a:r>
            <a:endParaRPr lang="en-US" sz="3100" dirty="0"/>
          </a:p>
        </p:txBody>
      </p:sp>
      <p:sp>
        <p:nvSpPr>
          <p:cNvPr id="4" name="Shape 2"/>
          <p:cNvSpPr/>
          <p:nvPr/>
        </p:nvSpPr>
        <p:spPr>
          <a:xfrm>
            <a:off x="548640" y="1645920"/>
            <a:ext cx="502920" cy="502920"/>
          </a:xfrm>
          <a:prstGeom prst="ellipse">
            <a:avLst/>
          </a:prstGeom>
          <a:solidFill>
            <a:srgbClr val="141A2F"/>
          </a:solidFill>
          <a:ln/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9282" y="1756562"/>
            <a:ext cx="281635" cy="281635"/>
          </a:xfrm>
          <a:prstGeom prst="rect">
            <a:avLst/>
          </a:prstGeom>
        </p:spPr>
      </p:pic>
      <p:sp>
        <p:nvSpPr>
          <p:cNvPr id="6" name="Text 3"/>
          <p:cNvSpPr txBox="1"/>
          <p:nvPr/>
        </p:nvSpPr>
        <p:spPr>
          <a:xfrm>
            <a:off x="1234440" y="1627632"/>
            <a:ext cx="4663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41A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Hotel pricing</a:t>
            </a:r>
            <a:endParaRPr lang="en-US" sz="1450" dirty="0"/>
          </a:p>
        </p:txBody>
      </p:sp>
      <p:sp>
        <p:nvSpPr>
          <p:cNvPr id="7" name="Text 4"/>
          <p:cNvSpPr txBox="1"/>
          <p:nvPr/>
        </p:nvSpPr>
        <p:spPr>
          <a:xfrm>
            <a:off x="1234440" y="2029968"/>
            <a:ext cx="47548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4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table by the day, a studio by the hour, a vitrine by the month — dynamic RevPAM; no ten-year lease.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6263640" y="1645920"/>
            <a:ext cx="502920" cy="502920"/>
          </a:xfrm>
          <a:prstGeom prst="ellipse">
            <a:avLst/>
          </a:prstGeom>
          <a:solidFill>
            <a:srgbClr val="141A2F"/>
          </a:solidFill>
          <a:ln/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4282" y="1756562"/>
            <a:ext cx="281635" cy="281635"/>
          </a:xfrm>
          <a:prstGeom prst="rect">
            <a:avLst/>
          </a:prstGeom>
        </p:spPr>
      </p:pic>
      <p:sp>
        <p:nvSpPr>
          <p:cNvPr id="10" name="Text 6"/>
          <p:cNvSpPr txBox="1"/>
          <p:nvPr/>
        </p:nvSpPr>
        <p:spPr>
          <a:xfrm>
            <a:off x="6949440" y="1627632"/>
            <a:ext cx="4663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41A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Stage + live commerce</a:t>
            </a:r>
            <a:endParaRPr lang="en-US" sz="1450" dirty="0"/>
          </a:p>
        </p:txBody>
      </p:sp>
      <p:sp>
        <p:nvSpPr>
          <p:cNvPr id="11" name="Text 7"/>
          <p:cNvSpPr txBox="1"/>
          <p:nvPr/>
        </p:nvSpPr>
        <p:spPr>
          <a:xfrm>
            <a:off x="6949440" y="2029968"/>
            <a:ext cx="47548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4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Line 03 stage and 04 packing: the sale happens inside, the order ships within the hour. US live-selling share is still 14% — the gap is ours.</a:t>
            </a:r>
            <a:endParaRPr lang="en-US" sz="1150" dirty="0"/>
          </a:p>
        </p:txBody>
      </p:sp>
      <p:sp>
        <p:nvSpPr>
          <p:cNvPr id="12" name="Shape 8"/>
          <p:cNvSpPr/>
          <p:nvPr/>
        </p:nvSpPr>
        <p:spPr>
          <a:xfrm>
            <a:off x="548640" y="3337560"/>
            <a:ext cx="502920" cy="502920"/>
          </a:xfrm>
          <a:prstGeom prst="ellipse">
            <a:avLst/>
          </a:prstGeom>
          <a:solidFill>
            <a:srgbClr val="141A2F"/>
          </a:solidFill>
          <a:ln/>
        </p:spPr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282" y="3448202"/>
            <a:ext cx="281635" cy="281635"/>
          </a:xfrm>
          <a:prstGeom prst="rect">
            <a:avLst/>
          </a:prstGeom>
        </p:spPr>
      </p:pic>
      <p:sp>
        <p:nvSpPr>
          <p:cNvPr id="14" name="Text 9"/>
          <p:cNvSpPr txBox="1"/>
          <p:nvPr/>
        </p:nvSpPr>
        <p:spPr>
          <a:xfrm>
            <a:off x="1234440" y="3319272"/>
            <a:ext cx="4663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41A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Visible stock (05)</a:t>
            </a:r>
            <a:endParaRPr lang="en-US" sz="1450" dirty="0"/>
          </a:p>
        </p:txBody>
      </p:sp>
      <p:sp>
        <p:nvSpPr>
          <p:cNvPr id="15" name="Text 10"/>
          <p:cNvSpPr txBox="1"/>
          <p:nvPr/>
        </p:nvSpPr>
        <p:spPr>
          <a:xfrm>
            <a:off x="1234440" y="3721608"/>
            <a:ext cx="47548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4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cage in front of the buyer instead of a warehouse; an onshore showcase for the global seller.</a:t>
            </a:r>
            <a:endParaRPr lang="en-US" sz="1150" dirty="0"/>
          </a:p>
        </p:txBody>
      </p:sp>
      <p:sp>
        <p:nvSpPr>
          <p:cNvPr id="16" name="Shape 11"/>
          <p:cNvSpPr/>
          <p:nvPr/>
        </p:nvSpPr>
        <p:spPr>
          <a:xfrm>
            <a:off x="6263640" y="3337560"/>
            <a:ext cx="502920" cy="502920"/>
          </a:xfrm>
          <a:prstGeom prst="ellipse">
            <a:avLst/>
          </a:prstGeom>
          <a:solidFill>
            <a:srgbClr val="141A2F"/>
          </a:solidFill>
          <a:ln/>
        </p:spPr>
      </p:sp>
      <p:pic>
        <p:nvPicPr>
          <p:cNvPr id="17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4282" y="3448202"/>
            <a:ext cx="281635" cy="281635"/>
          </a:xfrm>
          <a:prstGeom prst="rect">
            <a:avLst/>
          </a:prstGeom>
        </p:spPr>
      </p:pic>
      <p:sp>
        <p:nvSpPr>
          <p:cNvPr id="18" name="Text 12"/>
          <p:cNvSpPr txBox="1"/>
          <p:nvPr/>
        </p:nvSpPr>
        <p:spPr>
          <a:xfrm>
            <a:off x="6949440" y="3319272"/>
            <a:ext cx="4663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41A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Four AI systems</a:t>
            </a:r>
            <a:endParaRPr lang="en-US" sz="1450" dirty="0"/>
          </a:p>
        </p:txBody>
      </p:sp>
      <p:sp>
        <p:nvSpPr>
          <p:cNvPr id="19" name="Text 13"/>
          <p:cNvSpPr txBox="1"/>
          <p:nvPr/>
        </p:nvSpPr>
        <p:spPr>
          <a:xfrm>
            <a:off x="6949440" y="3721608"/>
            <a:ext cx="47548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4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OffNdOn, HuxNet, PingPod, Fifth Signal: 1,001 tenants run on software, not clipboards.</a:t>
            </a:r>
            <a:endParaRPr lang="en-US" sz="1150" dirty="0"/>
          </a:p>
        </p:txBody>
      </p:sp>
      <p:sp>
        <p:nvSpPr>
          <p:cNvPr id="20" name="Shape 14"/>
          <p:cNvSpPr/>
          <p:nvPr/>
        </p:nvSpPr>
        <p:spPr>
          <a:xfrm>
            <a:off x="548640" y="5029200"/>
            <a:ext cx="11064240" cy="1234440"/>
          </a:xfrm>
          <a:prstGeom prst="roundRect">
            <a:avLst>
              <a:gd name="adj" fmla="val 5926"/>
            </a:avLst>
          </a:prstGeom>
          <a:solidFill>
            <a:srgbClr val="141A2F"/>
          </a:solidFill>
          <a:ln/>
        </p:spPr>
      </p:sp>
      <p:sp>
        <p:nvSpPr>
          <p:cNvPr id="21" name="Text 15"/>
          <p:cNvSpPr txBox="1"/>
          <p:nvPr/>
        </p:nvSpPr>
        <p:spPr>
          <a:xfrm>
            <a:off x="868680" y="5138928"/>
            <a:ext cx="105156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D8DC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100K sqft box → </a:t>
            </a:r>
            <a:pPr indent="0" marL="0">
              <a:buNone/>
            </a:pPr>
            <a:r>
              <a:rPr lang="en-US" sz="1350" b="1" dirty="0">
                <a:solidFill>
                  <a:srgbClr val="C89B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92K programmable sqft</a:t>
            </a:r>
            <a:pPr indent="0" marL="0">
              <a:buNone/>
            </a:pPr>
            <a:r>
              <a:rPr lang="en-US" sz="1350" dirty="0">
                <a:solidFill>
                  <a:srgbClr val="D8DC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(−40% public area, +1/3 mezzanine, +1/10 of parking as open market)   ·   </a:t>
            </a:r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1/3 anchors, 2/3 entrepreneurs — 1,001 positions + 1,001 digital-twin lockers</a:t>
            </a:r>
            <a:endParaRPr lang="en-US" sz="1350" dirty="0"/>
          </a:p>
        </p:txBody>
      </p:sp>
      <p:sp>
        <p:nvSpPr>
          <p:cNvPr id="22" name="Text 16"/>
          <p:cNvSpPr txBox="1"/>
          <p:nvPr/>
        </p:nvSpPr>
        <p:spPr>
          <a:xfrm>
            <a:off x="548640" y="644652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Space equation and the 1,001-position breakdown: Atmosphere Space &amp; Capacity Model (Excel), September 2026.</a:t>
            </a:r>
            <a:endParaRPr lang="en-US" sz="8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200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C89B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PRICE ANCHOR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40080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141A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daily-counter market already exists — inside Costco</a:t>
            </a:r>
            <a:endParaRPr lang="en-US" sz="3100" dirty="0"/>
          </a:p>
        </p:txBody>
      </p:sp>
      <p:sp>
        <p:nvSpPr>
          <p:cNvPr id="4" name="Text 2"/>
          <p:cNvSpPr txBox="1"/>
          <p:nvPr/>
        </p:nvSpPr>
        <p:spPr>
          <a:xfrm>
            <a:off x="548640" y="1664208"/>
            <a:ext cx="3886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41A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Costco space fee (approved vendors)</a:t>
            </a:r>
            <a:endParaRPr lang="en-US" sz="1150" dirty="0"/>
          </a:p>
        </p:txBody>
      </p:sp>
      <p:sp>
        <p:nvSpPr>
          <p:cNvPr id="5" name="Shape 3"/>
          <p:cNvSpPr/>
          <p:nvPr/>
        </p:nvSpPr>
        <p:spPr>
          <a:xfrm>
            <a:off x="4572000" y="1664208"/>
            <a:ext cx="320040" cy="347472"/>
          </a:xfrm>
          <a:prstGeom prst="roundRect">
            <a:avLst>
              <a:gd name="adj" fmla="val 14286"/>
            </a:avLst>
          </a:prstGeom>
          <a:solidFill>
            <a:srgbClr val="D8DCE4"/>
          </a:solidFill>
          <a:ln/>
        </p:spPr>
      </p:sp>
      <p:sp>
        <p:nvSpPr>
          <p:cNvPr id="6" name="Text 4"/>
          <p:cNvSpPr txBox="1"/>
          <p:nvPr/>
        </p:nvSpPr>
        <p:spPr>
          <a:xfrm>
            <a:off x="4965192" y="1627632"/>
            <a:ext cx="822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5A64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$35</a:t>
            </a:r>
            <a:endParaRPr lang="en-US" sz="1200" dirty="0"/>
          </a:p>
        </p:txBody>
      </p:sp>
      <p:sp>
        <p:nvSpPr>
          <p:cNvPr id="7" name="Text 5"/>
          <p:cNvSpPr txBox="1"/>
          <p:nvPr/>
        </p:nvSpPr>
        <p:spPr>
          <a:xfrm>
            <a:off x="4572000" y="2029968"/>
            <a:ext cx="6949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A64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 only to approved brands with ~$1M+ in sales</a:t>
            </a:r>
            <a:endParaRPr lang="en-US" sz="950" dirty="0"/>
          </a:p>
        </p:txBody>
      </p:sp>
      <p:sp>
        <p:nvSpPr>
          <p:cNvPr id="8" name="Text 6"/>
          <p:cNvSpPr txBox="1"/>
          <p:nvPr/>
        </p:nvSpPr>
        <p:spPr>
          <a:xfrm>
            <a:off x="548640" y="2450592"/>
            <a:ext cx="3886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41A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Atmosphere daily table (entrepreneur)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4572000" y="2450592"/>
            <a:ext cx="523037" cy="347472"/>
          </a:xfrm>
          <a:prstGeom prst="roundRect">
            <a:avLst>
              <a:gd name="adj" fmla="val 13158"/>
            </a:avLst>
          </a:prstGeom>
          <a:solidFill>
            <a:srgbClr val="C89B3C"/>
          </a:solidFill>
          <a:ln/>
        </p:spPr>
      </p:sp>
      <p:sp>
        <p:nvSpPr>
          <p:cNvPr id="10" name="Text 8"/>
          <p:cNvSpPr txBox="1"/>
          <p:nvPr/>
        </p:nvSpPr>
        <p:spPr>
          <a:xfrm>
            <a:off x="5168189" y="2414016"/>
            <a:ext cx="822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89B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$130</a:t>
            </a:r>
            <a:endParaRPr lang="en-US" sz="1200" dirty="0"/>
          </a:p>
        </p:txBody>
      </p:sp>
      <p:sp>
        <p:nvSpPr>
          <p:cNvPr id="11" name="Text 9"/>
          <p:cNvSpPr txBox="1"/>
          <p:nvPr/>
        </p:nvSpPr>
        <p:spPr>
          <a:xfrm>
            <a:off x="4572000" y="2816352"/>
            <a:ext cx="6949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A64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band $60–200 · dynamically priced by Fifth Signal</a:t>
            </a:r>
            <a:endParaRPr lang="en-US" sz="950" dirty="0"/>
          </a:p>
        </p:txBody>
      </p:sp>
      <p:sp>
        <p:nvSpPr>
          <p:cNvPr id="12" name="Text 10"/>
          <p:cNvSpPr txBox="1"/>
          <p:nvPr/>
        </p:nvSpPr>
        <p:spPr>
          <a:xfrm>
            <a:off x="548640" y="3236976"/>
            <a:ext cx="3886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41A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CDS official demo day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4572000" y="3236976"/>
            <a:ext cx="804672" cy="347472"/>
          </a:xfrm>
          <a:prstGeom prst="roundRect">
            <a:avLst>
              <a:gd name="adj" fmla="val 13158"/>
            </a:avLst>
          </a:prstGeom>
          <a:solidFill>
            <a:srgbClr val="D8DCE4"/>
          </a:solidFill>
          <a:ln/>
        </p:spPr>
      </p:sp>
      <p:sp>
        <p:nvSpPr>
          <p:cNvPr id="14" name="Text 12"/>
          <p:cNvSpPr txBox="1"/>
          <p:nvPr/>
        </p:nvSpPr>
        <p:spPr>
          <a:xfrm>
            <a:off x="5449824" y="3200400"/>
            <a:ext cx="822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5A64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$200</a:t>
            </a:r>
            <a:endParaRPr lang="en-US" sz="1200" dirty="0"/>
          </a:p>
        </p:txBody>
      </p:sp>
      <p:sp>
        <p:nvSpPr>
          <p:cNvPr id="15" name="Text 13"/>
          <p:cNvSpPr txBox="1"/>
          <p:nvPr/>
        </p:nvSpPr>
        <p:spPr>
          <a:xfrm>
            <a:off x="4572000" y="3602736"/>
            <a:ext cx="6949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A64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$150–250 + product · Advantage Solutions</a:t>
            </a:r>
            <a:endParaRPr lang="en-US" sz="950" dirty="0"/>
          </a:p>
        </p:txBody>
      </p:sp>
      <p:sp>
        <p:nvSpPr>
          <p:cNvPr id="16" name="Text 14"/>
          <p:cNvSpPr txBox="1"/>
          <p:nvPr/>
        </p:nvSpPr>
        <p:spPr>
          <a:xfrm>
            <a:off x="548640" y="4023360"/>
            <a:ext cx="3886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41A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Agency demo (staff included)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4572000" y="4023360"/>
            <a:ext cx="1709928" cy="347472"/>
          </a:xfrm>
          <a:prstGeom prst="roundRect">
            <a:avLst>
              <a:gd name="adj" fmla="val 13158"/>
            </a:avLst>
          </a:prstGeom>
          <a:solidFill>
            <a:srgbClr val="D8DCE4"/>
          </a:solidFill>
          <a:ln/>
        </p:spPr>
      </p:sp>
      <p:sp>
        <p:nvSpPr>
          <p:cNvPr id="18" name="Text 16"/>
          <p:cNvSpPr txBox="1"/>
          <p:nvPr/>
        </p:nvSpPr>
        <p:spPr>
          <a:xfrm>
            <a:off x="6355080" y="3986784"/>
            <a:ext cx="822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5A64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$425</a:t>
            </a:r>
            <a:endParaRPr lang="en-US" sz="1200" dirty="0"/>
          </a:p>
        </p:txBody>
      </p:sp>
      <p:sp>
        <p:nvSpPr>
          <p:cNvPr id="19" name="Text 17"/>
          <p:cNvSpPr txBox="1"/>
          <p:nvPr/>
        </p:nvSpPr>
        <p:spPr>
          <a:xfrm>
            <a:off x="4572000" y="4389120"/>
            <a:ext cx="6949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A64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$250–600/day</a:t>
            </a:r>
            <a:endParaRPr lang="en-US" sz="950" dirty="0"/>
          </a:p>
        </p:txBody>
      </p:sp>
      <p:sp>
        <p:nvSpPr>
          <p:cNvPr id="20" name="Text 18"/>
          <p:cNvSpPr txBox="1"/>
          <p:nvPr/>
        </p:nvSpPr>
        <p:spPr>
          <a:xfrm>
            <a:off x="548640" y="4809744"/>
            <a:ext cx="3886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41A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Costco Roadshow (per-day equivalent)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4572000" y="4809744"/>
            <a:ext cx="5632704" cy="347472"/>
          </a:xfrm>
          <a:prstGeom prst="roundRect">
            <a:avLst>
              <a:gd name="adj" fmla="val 13158"/>
            </a:avLst>
          </a:prstGeom>
          <a:solidFill>
            <a:srgbClr val="D8DCE4"/>
          </a:solidFill>
          <a:ln/>
        </p:spPr>
      </p:sp>
      <p:sp>
        <p:nvSpPr>
          <p:cNvPr id="22" name="Text 20"/>
          <p:cNvSpPr txBox="1"/>
          <p:nvPr/>
        </p:nvSpPr>
        <p:spPr>
          <a:xfrm>
            <a:off x="10277856" y="4773168"/>
            <a:ext cx="822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5A64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$1400</a:t>
            </a:r>
            <a:endParaRPr lang="en-US" sz="1200" dirty="0"/>
          </a:p>
        </p:txBody>
      </p:sp>
      <p:sp>
        <p:nvSpPr>
          <p:cNvPr id="23" name="Text 21"/>
          <p:cNvSpPr txBox="1"/>
          <p:nvPr/>
        </p:nvSpPr>
        <p:spPr>
          <a:xfrm>
            <a:off x="4572000" y="5175504"/>
            <a:ext cx="6949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A64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$5–15K/week/warehouse · consignment + your own staff</a:t>
            </a:r>
            <a:endParaRPr lang="en-US" sz="950" dirty="0"/>
          </a:p>
        </p:txBody>
      </p:sp>
      <p:sp>
        <p:nvSpPr>
          <p:cNvPr id="24" name="Text 22"/>
          <p:cNvSpPr txBox="1"/>
          <p:nvPr/>
        </p:nvSpPr>
        <p:spPr>
          <a:xfrm>
            <a:off x="548640" y="5669280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41A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Advantage Solutions' experiential segment: $416M a quarter, +19% — sampling demand at an all-time high. One table, two prices: $60–200 for the entrepreneur, $150–250 for the brand testing product. Base case, line 01: ~$9.2M/yr indicative revenue.</a:t>
            </a:r>
            <a:endParaRPr lang="en-US" sz="1200" dirty="0"/>
          </a:p>
        </p:txBody>
      </p:sp>
      <p:sp>
        <p:nvSpPr>
          <p:cNvPr id="25" name="Text 23"/>
          <p:cNvSpPr txBox="1"/>
          <p:nvPr/>
        </p:nvSpPr>
        <p:spPr>
          <a:xfrm>
            <a:off x="548640" y="644652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Source: CDS Vendor Packet; Street Teams Co 2026; Think Nectar; Advantage Solutions Q2 2026. Indicative; operating costs not deducted.</a:t>
            </a:r>
            <a:endParaRPr lang="en-US" sz="8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2026-09-01T20:33:31Z</dcterms:created>
  <dcterms:modified xsi:type="dcterms:W3CDTF">2026-09-01T20:33:31Z</dcterms:modified>
</cp:coreProperties>
</file>