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Acilis: Tek soru ile baslayin: Amerika'da magaza acabilenler icin koca bir sektor calisiyor. Ya acamayan 30 milyon icin?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Kapanis: 30,4 milyon kisi tek tek bozuk para gibi gorunuyor. Toplamasini bilene platin. Biz toplamasini biliyoruz - sokaktan geliyoruz.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A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52360" y="3429000"/>
            <a:ext cx="3931920" cy="0"/>
          </a:xfrm>
          <a:prstGeom prst="line">
            <a:avLst/>
          </a:prstGeom>
          <a:noFill/>
          <a:ln w="19050">
            <a:solidFill>
              <a:srgbClr val="3A466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2331720"/>
            <a:ext cx="1097280" cy="1097280"/>
          </a:xfrm>
          <a:prstGeom prst="triangle">
            <a:avLst/>
          </a:prstGeom>
          <a:solidFill>
            <a:srgbClr val="D8DCE4"/>
          </a:solidFill>
          <a:ln/>
        </p:spPr>
      </p:sp>
      <p:sp>
        <p:nvSpPr>
          <p:cNvPr id="4" name="Shape 2"/>
          <p:cNvSpPr/>
          <p:nvPr/>
        </p:nvSpPr>
        <p:spPr>
          <a:xfrm flipV="1">
            <a:off x="8092440" y="3566160"/>
            <a:ext cx="2651760" cy="2651760"/>
          </a:xfrm>
          <a:prstGeom prst="triangle">
            <a:avLst/>
          </a:prstGeom>
          <a:solidFill>
            <a:srgbClr val="C89B3C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MASTERS ACADEMY  →  A LEVEL ALLIANCES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2011680"/>
            <a:ext cx="6949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BUZDAĞININ ALTI</a:t>
            </a:r>
            <a:endParaRPr lang="en-US" sz="5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06324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ABD'nin sahipsiz mikro-girişimci pazarı ve Atmosphere'in Üçüncü Kanalı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60350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Yönetici Sunumu · Eylül 2026 · Gizli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LOKASYON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İki iz: Trader Joe's'un ayak izi + Z kuşağının yoğunluğu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40680" cy="2286000"/>
          </a:xfrm>
          <a:prstGeom prst="roundRect">
            <a:avLst>
              <a:gd name="adj" fmla="val 3200"/>
            </a:avLst>
          </a:prstGeom>
          <a:solidFill>
            <a:srgbClr val="F4F5F8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178308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3602" y="1893722"/>
            <a:ext cx="281635" cy="28163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508760" y="184708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İz A — TJ olan 42 eyalet + DC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822960" y="2331720"/>
            <a:ext cx="4892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661 mağaza = bilinçli tüketicinin doğrulanmış haritası. TJ ilçesi ve komşularındaki her B/C kutu havuza girer — mesafe kısıtı yok.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72200" y="1554480"/>
            <a:ext cx="5440680" cy="2286000"/>
          </a:xfrm>
          <a:prstGeom prst="roundRect">
            <a:avLst>
              <a:gd name="adj" fmla="val 3200"/>
            </a:avLst>
          </a:prstGeom>
          <a:solidFill>
            <a:srgbClr val="F4F5F8"/>
          </a:solidFill>
          <a:ln/>
        </p:spPr>
      </p:sp>
      <p:sp>
        <p:nvSpPr>
          <p:cNvPr id="10" name="Shape 7"/>
          <p:cNvSpPr/>
          <p:nvPr/>
        </p:nvSpPr>
        <p:spPr>
          <a:xfrm>
            <a:off x="6446520" y="178308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162" y="1893722"/>
            <a:ext cx="281635" cy="281635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132320" y="184708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İz B — TJ olmayan 8 eyalet</a:t>
            </a:r>
            <a:endParaRPr lang="en-US" sz="1400" dirty="0"/>
          </a:p>
        </p:txBody>
      </p:sp>
      <p:sp>
        <p:nvSpPr>
          <p:cNvPr id="13" name="Text 9"/>
          <p:cNvSpPr txBox="1"/>
          <p:nvPr/>
        </p:nvSpPr>
        <p:spPr>
          <a:xfrm>
            <a:off x="6446520" y="2331720"/>
            <a:ext cx="4892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AK, HI, MS, MT, ND, SD, WV, WY: skor Z kuşağı payı + bilinçli tüketici kümesine (Whole Foods, REI, çiftçi pazarı) devredilir; üniversite ilçeleri önceliklidir.</a:t>
            </a:r>
            <a:endParaRPr lang="en-US" sz="1150" dirty="0"/>
          </a:p>
        </p:txBody>
      </p:sp>
      <p:sp>
        <p:nvSpPr>
          <p:cNvPr id="14" name="Text 10"/>
          <p:cNvSpPr txBox="1"/>
          <p:nvPr/>
        </p:nvSpPr>
        <p:spPr>
          <a:xfrm>
            <a:off x="548640" y="4160520"/>
            <a:ext cx="11064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İlk geçiş havuzu:  LA/OC · NYC–NJ · San Diego · Bay Area · DC · Chicago · Seattle · DFW · Minneapolis (Gen Z #1) · Atlanta · Tampa/Orlando (FL: $250K ev gıdası tavanı) · Boston · Phoenix · Milwaukee · Austin · Raleigh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548640" y="5212080"/>
            <a:ext cx="11064240" cy="914400"/>
          </a:xfrm>
          <a:prstGeom prst="roundRect">
            <a:avLst>
              <a:gd name="adj" fmla="val 8000"/>
            </a:avLst>
          </a:prstGeom>
          <a:solidFill>
            <a:srgbClr val="FBF4E3"/>
          </a:solidFill>
          <a:ln/>
        </p:spPr>
      </p:sp>
      <p:sp>
        <p:nvSpPr>
          <p:cNvPr id="16" name="Text 12"/>
          <p:cNvSpPr txBox="1"/>
          <p:nvPr/>
        </p:nvSpPr>
        <p:spPr>
          <a:xfrm>
            <a:off x="868680" y="53492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500K kişilik tipik ticaret alanı = ~45.000 çalışansız işletme + ~100.000 'iş kurmayı ciddi düşünen' yetişkin. İlk lokasyonun havuzu hazır.</a:t>
            </a:r>
            <a:endParaRPr lang="en-US" sz="1300" dirty="0"/>
          </a:p>
        </p:txBody>
      </p:sp>
      <p:sp>
        <p:nvSpPr>
          <p:cNvPr id="17" name="Text 13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ScrapeHero/TJ Nis 2026; CommercialCafe 2025/26; Census NES; skor ağırlıkları Excel 'Lokasyon Çerçevesi' sayfasında.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41A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NEDEN BİZ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Sokak mobilyası tecrübesi: küçük metrekarenin ustalığı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868680" cy="868680"/>
          </a:xfrm>
          <a:prstGeom prst="ellipse">
            <a:avLst/>
          </a:prstGeom>
          <a:solidFill>
            <a:srgbClr val="1E2745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190" y="1974190"/>
            <a:ext cx="486461" cy="486461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783080" y="1828800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“Gazete büfeleri çiklet satmaktan daha fazlasıdır.”</a:t>
            </a:r>
            <a:endParaRPr lang="en-US" sz="2000" dirty="0"/>
          </a:p>
        </p:txBody>
      </p:sp>
      <p:sp>
        <p:nvSpPr>
          <p:cNvPr id="7" name="Text 4"/>
          <p:cNvSpPr txBox="1"/>
          <p:nvPr/>
        </p:nvSpPr>
        <p:spPr>
          <a:xfrm>
            <a:off x="1783080" y="260604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Büfe, dünyanın en küçük Anchor'ıdır: 4 m²'de yüzlerce SKU, günde binlerce temas, sıfır boş saat. RevPAM'i biz sokakta öğrendik.</a:t>
            </a:r>
            <a:endParaRPr lang="en-US" sz="1350" dirty="0"/>
          </a:p>
        </p:txBody>
      </p:sp>
      <p:sp>
        <p:nvSpPr>
          <p:cNvPr id="8" name="Text 5"/>
          <p:cNvSpPr txBox="1"/>
          <p:nvPr/>
        </p:nvSpPr>
        <p:spPr>
          <a:xfrm>
            <a:off x="1783080" y="356616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Sokak mobilyası işi üç şey öğretir: yayaların akışını okumak, metrekareyi saatlik çalıştırmak, belediyeden markaya herkesle aynı masada oturmak.</a:t>
            </a:r>
            <a:endParaRPr lang="en-US" sz="1350" dirty="0"/>
          </a:p>
        </p:txBody>
      </p:sp>
      <p:sp>
        <p:nvSpPr>
          <p:cNvPr id="9" name="Text 6"/>
          <p:cNvSpPr txBox="1"/>
          <p:nvPr/>
        </p:nvSpPr>
        <p:spPr>
          <a:xfrm>
            <a:off x="1783080" y="452628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Atmosphere, o büfenin 100.000 sqft'e ölçeklenmiş halidir: aynı disiplin — her metre, her saat, birden fazla gelir hattı çalışır.</a:t>
            </a:r>
            <a:endParaRPr lang="en-US" sz="1350" dirty="0"/>
          </a:p>
        </p:txBody>
      </p:sp>
      <p:sp>
        <p:nvSpPr>
          <p:cNvPr id="10" name="Text 7"/>
          <p:cNvSpPr txBox="1"/>
          <p:nvPr/>
        </p:nvSpPr>
        <p:spPr>
          <a:xfrm>
            <a:off x="1783080" y="56692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Bilinen markalar tepeyi payladı. Biz sokağı biliriz — ve sokağın hesabını tutmasını.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41A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64040" y="822960"/>
            <a:ext cx="1371600" cy="1371600"/>
          </a:xfrm>
          <a:prstGeom prst="ellipse">
            <a:avLst/>
          </a:prstGeom>
          <a:solidFill>
            <a:srgbClr val="C89B3C"/>
          </a:solidFill>
          <a:ln w="25400">
            <a:solidFill>
              <a:srgbClr val="E4C27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378440" y="1874520"/>
            <a:ext cx="868680" cy="868680"/>
          </a:xfrm>
          <a:prstGeom prst="ellipse">
            <a:avLst/>
          </a:prstGeom>
          <a:solidFill>
            <a:srgbClr val="D8DCE4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22960" y="196596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SOKAĞIN COİN'LERİ,</a:t>
            </a:r>
            <a:endParaRPr lang="en-US" sz="44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83464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TOPLAYABİLENE PLATİNDİR.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397764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 tek bozuk para, toplamda $1,8 trilyon. Atmosphere — sokağın kasası.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60807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Masters Academy → A Level Alliances · Eylül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PAZAR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Tepe küçük ve hizmet alıyor; gövde devasa ve sahipsiz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731520" y="2651760"/>
            <a:ext cx="4206240" cy="0"/>
          </a:xfrm>
          <a:prstGeom prst="line">
            <a:avLst/>
          </a:prstGeom>
          <a:noFill/>
          <a:ln w="19050">
            <a:solidFill>
              <a:srgbClr val="B9C0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86000" y="1691640"/>
            <a:ext cx="1051560" cy="960120"/>
          </a:xfrm>
          <a:prstGeom prst="triangle">
            <a:avLst/>
          </a:prstGeom>
          <a:solidFill>
            <a:srgbClr val="D8DCE4"/>
          </a:solidFill>
          <a:ln/>
        </p:spPr>
      </p:sp>
      <p:sp>
        <p:nvSpPr>
          <p:cNvPr id="6" name="Shape 4"/>
          <p:cNvSpPr/>
          <p:nvPr/>
        </p:nvSpPr>
        <p:spPr>
          <a:xfrm flipV="1">
            <a:off x="1417320" y="2743200"/>
            <a:ext cx="2788920" cy="3017520"/>
          </a:xfrm>
          <a:prstGeom prst="triangle">
            <a:avLst/>
          </a:prstGeom>
          <a:solidFill>
            <a:srgbClr val="C89B3C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731520" y="132588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5,58M çalışanlı işletme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731520" y="589788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30,4M çalışansız işletme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5486400" y="160020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30,4M</a:t>
            </a:r>
            <a:endParaRPr lang="en-US" sz="3400" dirty="0"/>
          </a:p>
        </p:txBody>
      </p:sp>
      <p:sp>
        <p:nvSpPr>
          <p:cNvPr id="10" name="Text 8"/>
          <p:cNvSpPr txBox="1"/>
          <p:nvPr/>
        </p:nvSpPr>
        <p:spPr>
          <a:xfrm>
            <a:off x="7863840" y="1655064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çalışanı olmayan işletme (2023) — tüm işyerlerinin %78,4'ü</a:t>
            </a:r>
            <a:endParaRPr lang="en-US" sz="1350" dirty="0"/>
          </a:p>
        </p:txBody>
      </p:sp>
      <p:sp>
        <p:nvSpPr>
          <p:cNvPr id="11" name="Text 9"/>
          <p:cNvSpPr txBox="1"/>
          <p:nvPr/>
        </p:nvSpPr>
        <p:spPr>
          <a:xfrm>
            <a:off x="5486400" y="2807208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$1,8T</a:t>
            </a:r>
            <a:endParaRPr lang="en-US" sz="3400" dirty="0"/>
          </a:p>
        </p:txBody>
      </p:sp>
      <p:sp>
        <p:nvSpPr>
          <p:cNvPr id="12" name="Text 10"/>
          <p:cNvSpPr txBox="1"/>
          <p:nvPr/>
        </p:nvSpPr>
        <p:spPr>
          <a:xfrm>
            <a:off x="7863840" y="2862072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yıllık ciro — GSYH'nin %6,4'ü, tek başına üretiliyor</a:t>
            </a:r>
            <a:endParaRPr lang="en-US" sz="1350" dirty="0"/>
          </a:p>
        </p:txBody>
      </p:sp>
      <p:sp>
        <p:nvSpPr>
          <p:cNvPr id="13" name="Text 11"/>
          <p:cNvSpPr txBox="1"/>
          <p:nvPr/>
        </p:nvSpPr>
        <p:spPr>
          <a:xfrm>
            <a:off x="5486400" y="4014216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%2,7</a:t>
            </a:r>
            <a:endParaRPr lang="en-US" sz="3400" dirty="0"/>
          </a:p>
        </p:txBody>
      </p:sp>
      <p:sp>
        <p:nvSpPr>
          <p:cNvPr id="14" name="Text 12"/>
          <p:cNvSpPr txBox="1"/>
          <p:nvPr/>
        </p:nvSpPr>
        <p:spPr>
          <a:xfrm>
            <a:off x="7863840" y="4069080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yıllık büyüme (2012–23) — çalışanlı işletmelerin 2,5 katı</a:t>
            </a:r>
            <a:endParaRPr lang="en-US" sz="1350" dirty="0"/>
          </a:p>
        </p:txBody>
      </p:sp>
      <p:sp>
        <p:nvSpPr>
          <p:cNvPr id="15" name="Text 13"/>
          <p:cNvSpPr txBox="1"/>
          <p:nvPr/>
        </p:nvSpPr>
        <p:spPr>
          <a:xfrm>
            <a:off x="5486400" y="5221224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$59K</a:t>
            </a:r>
            <a:endParaRPr lang="en-US" sz="3400" dirty="0"/>
          </a:p>
        </p:txBody>
      </p:sp>
      <p:sp>
        <p:nvSpPr>
          <p:cNvPr id="16" name="Text 14"/>
          <p:cNvSpPr txBox="1"/>
          <p:nvPr/>
        </p:nvSpPr>
        <p:spPr>
          <a:xfrm>
            <a:off x="7863840" y="5276088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ortalama ciro — AVM kirası imkânsız, günlük masa mümkün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U.S. Census Bureau, Nonemployer Statistics 2023; Business Dynamics Statistics 2023.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TALEP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Niyet rekor kırıyor; kanal yok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49240" cy="2103120"/>
          </a:xfrm>
          <a:prstGeom prst="roundRect">
            <a:avLst>
              <a:gd name="adj" fmla="val 3478"/>
            </a:avLst>
          </a:prstGeom>
          <a:solidFill>
            <a:srgbClr val="F4F5F8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2960" y="1755648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5,7M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39572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yeni işletme başvurusu (2025) — tüm zamanların rekoru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944368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Ayda ~500K başvuru, ayda ~29K çalışanlı işletmeye dönüşüyor. Fark = buzdağı.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263640" y="1554480"/>
            <a:ext cx="5349240" cy="2103120"/>
          </a:xfrm>
          <a:prstGeom prst="roundRect">
            <a:avLst>
              <a:gd name="adj" fmla="val 3478"/>
            </a:avLst>
          </a:prstGeom>
          <a:solidFill>
            <a:srgbClr val="F4F5F8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537960" y="1755648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$200/ay</a:t>
            </a:r>
            <a:endParaRPr lang="en-US" sz="3000" dirty="0"/>
          </a:p>
        </p:txBody>
      </p:sp>
      <p:sp>
        <p:nvSpPr>
          <p:cNvPr id="10" name="Text 8"/>
          <p:cNvSpPr txBox="1"/>
          <p:nvPr/>
        </p:nvSpPr>
        <p:spPr>
          <a:xfrm>
            <a:off x="6537960" y="239572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 gelirin medyanı — %28'i ayda $1–50 kazanıyor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6537960" y="2944368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Arzu ölmedi; kanalın ekonomisi çalışmıyor.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" y="3931920"/>
            <a:ext cx="5349240" cy="2103120"/>
          </a:xfrm>
          <a:prstGeom prst="roundRect">
            <a:avLst>
              <a:gd name="adj" fmla="val 3478"/>
            </a:avLst>
          </a:prstGeom>
          <a:solidFill>
            <a:srgbClr val="F4F5F8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22960" y="4133088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%42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822960" y="477316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yeni mezunlarda eksik istihdam — işsizlik %5,6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822960" y="5321808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İlk kez mezun işsizliği genel nüfusu geçti (NY Fed, 2026 Ç2).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63640" y="3931920"/>
            <a:ext cx="5349240" cy="2103120"/>
          </a:xfrm>
          <a:prstGeom prst="roundRect">
            <a:avLst>
              <a:gd name="adj" fmla="val 3478"/>
            </a:avLst>
          </a:prstGeom>
          <a:solidFill>
            <a:srgbClr val="F4F5F8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537960" y="4133088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%51</a:t>
            </a:r>
            <a:endParaRPr lang="en-US" sz="3000" dirty="0"/>
          </a:p>
        </p:txBody>
      </p:sp>
      <p:sp>
        <p:nvSpPr>
          <p:cNvPr id="18" name="Text 16"/>
          <p:cNvSpPr txBox="1"/>
          <p:nvPr/>
        </p:nvSpPr>
        <p:spPr>
          <a:xfrm>
            <a:off x="6537960" y="477316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18–29 yaşta 'ciddi olarak iş kurmayı düşündüm'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6537960" y="5321808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2025'te Z kuşağı yeni işletmelerde ilk kez Boomer'ları geçti.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Census BFS 2025; Bankrate 2025; New York Fed 2026 Ç2; LendingTree 2026; Gusto 2026.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KİMLER İÇİN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01–05 hatlarının kiracısı: yersiz olan herkes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75564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7882" y="1866290"/>
            <a:ext cx="281635" cy="28163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417320" y="182880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Evdeki üretici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777240" y="242316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Etsy'de 5,6M satıcı; dükkânların %97'si ev bazlı, %82'si tek kişi. Ev gıdası: $2B, 50 eyalette yasal.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407408" y="155448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10" name="Shape 7"/>
          <p:cNvSpPr/>
          <p:nvPr/>
        </p:nvSpPr>
        <p:spPr>
          <a:xfrm>
            <a:off x="4636008" y="175564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650" y="1866290"/>
            <a:ext cx="281635" cy="281635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5276088" y="182880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Hizmet girişimcisi</a:t>
            </a:r>
            <a:endParaRPr lang="en-US" sz="1400" dirty="0"/>
          </a:p>
        </p:txBody>
      </p:sp>
      <p:sp>
        <p:nvSpPr>
          <p:cNvPr id="13" name="Text 9"/>
          <p:cNvSpPr txBox="1"/>
          <p:nvPr/>
        </p:nvSpPr>
        <p:spPr>
          <a:xfrm>
            <a:off x="4636008" y="242316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370K fitness eğitmeni (+%12 büyüme); yoga, tenis, müzik, terapi — hepsi başkasının mekânında.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266176" y="155448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15" name="Shape 11"/>
          <p:cNvSpPr/>
          <p:nvPr/>
        </p:nvSpPr>
        <p:spPr>
          <a:xfrm>
            <a:off x="8494776" y="175564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418" y="1866290"/>
            <a:ext cx="281635" cy="28163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9134856" y="182880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Sanatçı &amp; zanaatkâr</a:t>
            </a:r>
            <a:endParaRPr lang="en-US" sz="1400" dirty="0"/>
          </a:p>
        </p:txBody>
      </p:sp>
      <p:sp>
        <p:nvSpPr>
          <p:cNvPr id="18" name="Text 13"/>
          <p:cNvSpPr txBox="1"/>
          <p:nvPr/>
        </p:nvSpPr>
        <p:spPr>
          <a:xfrm>
            <a:off x="8494776" y="242316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2,5M sanatçı; %34'ü serbest. Galeri komisyonu %40–50, sıra belirsiz.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48640" y="393192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20" name="Shape 15"/>
          <p:cNvSpPr/>
          <p:nvPr/>
        </p:nvSpPr>
        <p:spPr>
          <a:xfrm>
            <a:off x="777240" y="413308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82" y="4243730"/>
            <a:ext cx="281635" cy="281635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1417320" y="4206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Diploması kapı açmayan mezun</a:t>
            </a:r>
            <a:endParaRPr lang="en-US" sz="1400" dirty="0"/>
          </a:p>
        </p:txBody>
      </p:sp>
      <p:sp>
        <p:nvSpPr>
          <p:cNvPr id="23" name="Text 17"/>
          <p:cNvSpPr txBox="1"/>
          <p:nvPr/>
        </p:nvSpPr>
        <p:spPr>
          <a:xfrm>
            <a:off x="777240" y="480060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Sahne sanatlarında %64, güzel sanatlarda %59 eksik istihdam. Z kuşağının yarısı iş kurmak istiyor.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4407408" y="393192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25" name="Shape 19"/>
          <p:cNvSpPr/>
          <p:nvPr/>
        </p:nvSpPr>
        <p:spPr>
          <a:xfrm>
            <a:off x="4636008" y="413308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650" y="4243730"/>
            <a:ext cx="281635" cy="281635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5276088" y="4206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Çarşı esnafı &amp; mikro marka</a:t>
            </a:r>
            <a:endParaRPr lang="en-US" sz="1400" dirty="0"/>
          </a:p>
        </p:txBody>
      </p:sp>
      <p:sp>
        <p:nvSpPr>
          <p:cNvPr id="28" name="Text 21"/>
          <p:cNvSpPr txBox="1"/>
          <p:nvPr/>
        </p:nvSpPr>
        <p:spPr>
          <a:xfrm>
            <a:off x="4636008" y="480060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Kira rekor: $25,5/sqft. TikTok Shop'ta 215K aktif küçük işletme fiziksele çıkamıyor.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8266176" y="393192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30" name="Shape 23"/>
          <p:cNvSpPr/>
          <p:nvPr/>
        </p:nvSpPr>
        <p:spPr>
          <a:xfrm>
            <a:off x="8494776" y="413308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5418" y="4243730"/>
            <a:ext cx="281635" cy="281635"/>
          </a:xfrm>
          <a:prstGeom prst="rect">
            <a:avLst/>
          </a:prstGeom>
        </p:spPr>
      </p:pic>
      <p:sp>
        <p:nvSpPr>
          <p:cNvPr id="32" name="Text 24"/>
          <p:cNvSpPr txBox="1"/>
          <p:nvPr/>
        </p:nvSpPr>
        <p:spPr>
          <a:xfrm>
            <a:off x="9134856" y="4206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Küresel mikro satıcı</a:t>
            </a:r>
            <a:endParaRPr lang="en-US" sz="1400" dirty="0"/>
          </a:p>
        </p:txBody>
      </p:sp>
      <p:sp>
        <p:nvSpPr>
          <p:cNvPr id="33" name="Text 25"/>
          <p:cNvSpPr txBox="1"/>
          <p:nvPr/>
        </p:nvSpPr>
        <p:spPr>
          <a:xfrm>
            <a:off x="8494776" y="480060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Amazon aktif satıcılarının %50'si Çinli; Etsy cirosunun %40'ı ABD dışı. Hepsi kıyıda kapı arıyor.</a:t>
            </a:r>
            <a:endParaRPr lang="en-US" sz="1050" dirty="0"/>
          </a:p>
        </p:txBody>
      </p:sp>
      <p:sp>
        <p:nvSpPr>
          <p:cNvPr id="34" name="Text 26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Etsy 2025; IJ; BLS 2024; NEA; NY Fed; CoStar; TikTok Shop 2026; Marketplace Pulse 2025.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NEDEN SAHİPSİZ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Amerika sermaye, kural ve akıl verdi — yer vermedi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282" y="1683410"/>
            <a:ext cx="281635" cy="28163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280160" y="1591056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Kira duvarı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4160520" y="1554480"/>
            <a:ext cx="7452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Talep kirası $25,5/sqft ile rekor; boşluk %4–5 ile dipte; sözleşmeler 5–10 yıl.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48640" y="274320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82" y="2853842"/>
            <a:ext cx="281635" cy="28163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280160" y="276148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İlkel alternatif</a:t>
            </a:r>
            <a:endParaRPr lang="en-US" sz="1500" dirty="0"/>
          </a:p>
        </p:txBody>
      </p:sp>
      <p:sp>
        <p:nvSpPr>
          <p:cNvPr id="11" name="Text 7"/>
          <p:cNvSpPr txBox="1"/>
          <p:nvPr/>
        </p:nvSpPr>
        <p:spPr>
          <a:xfrm>
            <a:off x="4160520" y="2724912"/>
            <a:ext cx="7452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Pop-up pazarı $16B ama 42.553 parçaya bölünmüş; hiçbir oyuncu %5'i geçmiyor; 5 yılda %0,3 büyüme.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548640" y="3913632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" y="4024274"/>
            <a:ext cx="281635" cy="281635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280160" y="393192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Fuar piyangosu</a:t>
            </a:r>
            <a:endParaRPr lang="en-US" sz="1500" dirty="0"/>
          </a:p>
        </p:txBody>
      </p:sp>
      <p:sp>
        <p:nvSpPr>
          <p:cNvPr id="15" name="Text 10"/>
          <p:cNvSpPr txBox="1"/>
          <p:nvPr/>
        </p:nvSpPr>
        <p:spPr>
          <a:xfrm>
            <a:off x="4160520" y="3895344"/>
            <a:ext cx="7452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 günlük el işi fuarında tipik ciro $100–250; kabul belirsiz, müşteri kalıcı değil.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548640" y="5084064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2" y="5194706"/>
            <a:ext cx="281635" cy="28163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280160" y="5102352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Devletin karnesi</a:t>
            </a:r>
            <a:endParaRPr lang="en-US" sz="1500" dirty="0"/>
          </a:p>
        </p:txBody>
      </p:sp>
      <p:sp>
        <p:nvSpPr>
          <p:cNvPr id="19" name="Text 13"/>
          <p:cNvSpPr txBox="1"/>
          <p:nvPr/>
        </p:nvSpPr>
        <p:spPr>
          <a:xfrm>
            <a:off x="4160520" y="5065776"/>
            <a:ext cx="7452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$10B SSBCI %100 sermaye aracı, sıfır $ yer; 50 eyalet ev gıdasını serbest bıraktı — tezgâh vermedi.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548640" y="5989320"/>
            <a:ext cx="11064240" cy="384048"/>
          </a:xfrm>
          <a:prstGeom prst="roundRect">
            <a:avLst>
              <a:gd name="adj" fmla="val 14286"/>
            </a:avLst>
          </a:prstGeom>
          <a:solidFill>
            <a:srgbClr val="141A2F"/>
          </a:solidFill>
          <a:ln/>
        </p:spPr>
      </p:sp>
      <p:sp>
        <p:nvSpPr>
          <p:cNvPr id="21" name="Text 15"/>
          <p:cNvSpPr txBox="1"/>
          <p:nvPr/>
        </p:nvSpPr>
        <p:spPr>
          <a:xfrm>
            <a:off x="548640" y="5989320"/>
            <a:ext cx="11064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Boşluk yasal, finansal ya da eğitimsel değil — mekânsaldır.</a:t>
            </a:r>
            <a:endParaRPr lang="en-US" sz="1300" dirty="0"/>
          </a:p>
        </p:txBody>
      </p:sp>
      <p:sp>
        <p:nvSpPr>
          <p:cNvPr id="22" name="Text 16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2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CoStar Q1 2025; IBISWorld 2025; GAO 2023/24; Hazine SSBCI 2025; IJ 2025.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41A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ALLY — KÜRESEL DALGA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 kıyıda bekliyor: depodan vitrine tek adım</a:t>
            </a:r>
            <a:endParaRPr lang="en-US" sz="31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2.500+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3063240" y="1627632"/>
            <a:ext cx="3108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Çinli denizaşırı depo, 30M m² — mal sipariş gelmeden ABD'de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6263640" y="16002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5,6M sqft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8778240" y="1627632"/>
            <a:ext cx="3108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 bir Çinli lojistik grubunun New Jersey depo kirası (2023'ün 3 katı)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3081528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May 2025</a:t>
            </a:r>
            <a:endParaRPr lang="en-US" sz="2700" dirty="0"/>
          </a:p>
        </p:txBody>
      </p:sp>
      <p:sp>
        <p:nvSpPr>
          <p:cNvPr id="9" name="Text 7"/>
          <p:cNvSpPr txBox="1"/>
          <p:nvPr/>
        </p:nvSpPr>
        <p:spPr>
          <a:xfrm>
            <a:off x="3063240" y="3108960"/>
            <a:ext cx="3108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minimis bitti: paket ekonomisi öldü, palet ve kıyı stoğu başladı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6263640" y="3081528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%50</a:t>
            </a:r>
            <a:endParaRPr lang="en-US" sz="2700" dirty="0"/>
          </a:p>
        </p:txBody>
      </p:sp>
      <p:sp>
        <p:nvSpPr>
          <p:cNvPr id="11" name="Text 9"/>
          <p:cNvSpPr txBox="1"/>
          <p:nvPr/>
        </p:nvSpPr>
        <p:spPr>
          <a:xfrm>
            <a:off x="8778240" y="3108960"/>
            <a:ext cx="3108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Amazon aktif satıcılarının Çinli payı; yeni kayıtların %62'si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1E2745"/>
          </a:solidFill>
          <a:ln/>
        </p:spPr>
      </p:sp>
      <p:sp>
        <p:nvSpPr>
          <p:cNvPr id="13" name="Shape 11"/>
          <p:cNvSpPr/>
          <p:nvPr/>
        </p:nvSpPr>
        <p:spPr>
          <a:xfrm>
            <a:off x="868680" y="5074920"/>
            <a:ext cx="822960" cy="82296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9731" y="5255971"/>
            <a:ext cx="460858" cy="460858"/>
          </a:xfrm>
          <a:prstGeom prst="rect">
            <a:avLst/>
          </a:prstGeom>
        </p:spPr>
      </p:pic>
      <p:sp>
        <p:nvSpPr>
          <p:cNvPr id="15" name="Text 12"/>
          <p:cNvSpPr txBox="1"/>
          <p:nvPr/>
        </p:nvSpPr>
        <p:spPr>
          <a:xfrm>
            <a:off x="1920240" y="4983480"/>
            <a:ext cx="9418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 pahalı, görünmez ve satış yapmaz. AVM kutusu ucuz, görünür ve müşterinin ayağının dibinde.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Atmosphere: 05 görünür stok + 01 masa + 03 canlı satış + gümrük/IOR hizmeti = depodan showroom'a, showroom'dan satışa.</a:t>
            </a:r>
            <a:endParaRPr lang="en-US" sz="1250" dirty="0"/>
          </a:p>
        </p:txBody>
      </p:sp>
      <p:sp>
        <p:nvSpPr>
          <p:cNvPr id="16" name="Text 13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9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Çin Gümrük İdaresi/Qiushi; Savills; CNBC 2025; Marketplace Pulse 2025; ShipBob FTZ 2026.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ARZ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Kutu ölmedi; tek satırlık gelir modeline kilitlendi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1064240" cy="822960"/>
          </a:xfrm>
          <a:prstGeom prst="roundRect">
            <a:avLst>
              <a:gd name="adj" fmla="val 7778"/>
            </a:avLst>
          </a:prstGeom>
          <a:solidFill>
            <a:srgbClr val="F4F5F8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68680" y="1691640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Sınıf A AVM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4892040" y="1691640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%95 doluluk — bize göre değil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2587752"/>
            <a:ext cx="11064240" cy="822960"/>
          </a:xfrm>
          <a:prstGeom prst="roundRect">
            <a:avLst>
              <a:gd name="adj" fmla="val 7778"/>
            </a:avLst>
          </a:prstGeom>
          <a:solidFill>
            <a:srgbClr val="FBF4E3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68680" y="2679192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Sınıf B AVM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4892040" y="2679192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250 adet, %89 doluluk, trafik 2019'a göre −%9 — birincil hedef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3575304"/>
            <a:ext cx="11064240" cy="822960"/>
          </a:xfrm>
          <a:prstGeom prst="roundRect">
            <a:avLst>
              <a:gd name="adj" fmla="val 7778"/>
            </a:avLst>
          </a:prstGeom>
          <a:solidFill>
            <a:srgbClr val="FBF4E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868680" y="3666744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Sınıf C AVM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4892040" y="3666744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%72 doluluk, %13,3 boşluk — dönüşüm ya da yıkım eşiğinde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4562856"/>
            <a:ext cx="11064240" cy="822960"/>
          </a:xfrm>
          <a:prstGeom prst="roundRect">
            <a:avLst>
              <a:gd name="adj" fmla="val 7778"/>
            </a:avLst>
          </a:prstGeom>
          <a:solidFill>
            <a:srgbClr val="FBF4E3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68680" y="4654296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Boş büyük mağaza / eczane kutuları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892040" y="4654296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2025: 8.270 kapanış · Macy's 150 mağaza · 2026: 30M+ sqft kapanıyor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58064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i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Genel perakende alanı kıt ve pahalıyken, sıkıntılı kutuyu 300 kiracıya bölmek metrekareyi tek kiracıdan kat kat fazla çalıştırır.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Green Street; Cushman &amp; Wakefield Q4 2025; Capital One Shopping 2026; Coresight 2026.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ATMOSPHERE NEYİ FARKLI YAPIYOR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Kirala değil, otel gibi işlet: yedi hat, tek zemin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282" y="1756562"/>
            <a:ext cx="281635" cy="28163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234440" y="162763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Otel fiyatlaması</a:t>
            </a:r>
            <a:endParaRPr lang="en-US" sz="1450" dirty="0"/>
          </a:p>
        </p:txBody>
      </p:sp>
      <p:sp>
        <p:nvSpPr>
          <p:cNvPr id="7" name="Text 4"/>
          <p:cNvSpPr txBox="1"/>
          <p:nvPr/>
        </p:nvSpPr>
        <p:spPr>
          <a:xfrm>
            <a:off x="1234440" y="2029968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Günlük masa, saatlik stüdyo, aylık vitrin — RevPAM ile dinamik; 10 yıllık kira yok.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263640" y="164592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282" y="1756562"/>
            <a:ext cx="281635" cy="28163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6949440" y="162763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Sahne + canlı ticaret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6949440" y="2029968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Sahne ve 04 paketleme: satış anı içeride, sipariş 1 saatte yolda. ABD'de canlı satış payı daha %14 — boşluk bizim.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548640" y="333756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" y="3448202"/>
            <a:ext cx="281635" cy="281635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234440" y="331927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Görünür stok (05)</a:t>
            </a:r>
            <a:endParaRPr lang="en-US" sz="1450" dirty="0"/>
          </a:p>
        </p:txBody>
      </p:sp>
      <p:sp>
        <p:nvSpPr>
          <p:cNvPr id="15" name="Text 10"/>
          <p:cNvSpPr txBox="1"/>
          <p:nvPr/>
        </p:nvSpPr>
        <p:spPr>
          <a:xfrm>
            <a:off x="1234440" y="3721608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 yerine alıcının gözünün önünde kafes; küresel satıcıya kıyıda vitrin.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6263640" y="333756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282" y="3448202"/>
            <a:ext cx="281635" cy="28163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6949440" y="331927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AI sistemi</a:t>
            </a:r>
            <a:endParaRPr lang="en-US" sz="1450" dirty="0"/>
          </a:p>
        </p:txBody>
      </p:sp>
      <p:sp>
        <p:nvSpPr>
          <p:cNvPr id="19" name="Text 13"/>
          <p:cNvSpPr txBox="1"/>
          <p:nvPr/>
        </p:nvSpPr>
        <p:spPr>
          <a:xfrm>
            <a:off x="6949440" y="3721608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OffNdOn, HuxNet, PingPod, Fifth Signal: 1.001 kiracının operasyonu elle değil, yazılımla döner.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548640" y="502920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141A2F"/>
          </a:solidFill>
          <a:ln/>
        </p:spPr>
      </p:sp>
      <p:sp>
        <p:nvSpPr>
          <p:cNvPr id="21" name="Text 15"/>
          <p:cNvSpPr txBox="1"/>
          <p:nvPr/>
        </p:nvSpPr>
        <p:spPr>
          <a:xfrm>
            <a:off x="868680" y="5138928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100K sqft kutu → </a:t>
            </a:r>
            <a:pPr indent="0" marL="0">
              <a:buNone/>
            </a:pPr>
            <a:r>
              <a:rPr lang="en-US" sz="135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92K programlanabilir alan</a:t>
            </a:r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(−%40 kamusal, +1/3 asma kat, +otoparkın 1/10'u açık pazar)   · 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1/3 Anchor, 2/3 girişimci — 1.001 pozisyon + 1.001 dijital ikiz dolabı</a:t>
            </a:r>
            <a:endParaRPr lang="en-US" sz="1350" dirty="0"/>
          </a:p>
        </p:txBody>
      </p:sp>
      <p:sp>
        <p:nvSpPr>
          <p:cNvPr id="22" name="Text 16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Alan denklemi ve 1.001 pozisyonun dökümü: Atmosphere Alan &amp; Kapasite Modeli (Excel), Eylül 2026.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FİYAT ÇIPASI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Günlük tezgâh pazarı zaten var — Costco'nun kalbinde</a:t>
            </a:r>
            <a:endParaRPr lang="en-US" sz="31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6420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Costco alan ücreti (tedarikçiye)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4572000" y="1664208"/>
            <a:ext cx="320040" cy="347472"/>
          </a:xfrm>
          <a:prstGeom prst="roundRect">
            <a:avLst>
              <a:gd name="adj" fmla="val 14286"/>
            </a:avLst>
          </a:prstGeom>
          <a:solidFill>
            <a:srgbClr val="D8DCE4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4965192" y="1627632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4572000" y="2029968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yalnızca ~$1M+ satışı olan onaylı markaya açık</a:t>
            </a:r>
            <a:endParaRPr lang="en-US" sz="95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2450592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Atmosphere günlük masa (girişimci)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572000" y="2450592"/>
            <a:ext cx="523037" cy="347472"/>
          </a:xfrm>
          <a:prstGeom prst="roundRect">
            <a:avLst>
              <a:gd name="adj" fmla="val 13158"/>
            </a:avLst>
          </a:prstGeom>
          <a:solidFill>
            <a:srgbClr val="C89B3C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5168189" y="2414016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$130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4572000" y="2816352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 $60–200 · Fifth Signal dinamik fiyatlar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3236976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CDS resmî demo günü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0" y="3236976"/>
            <a:ext cx="804672" cy="347472"/>
          </a:xfrm>
          <a:prstGeom prst="roundRect">
            <a:avLst>
              <a:gd name="adj" fmla="val 13158"/>
            </a:avLst>
          </a:prstGeom>
          <a:solidFill>
            <a:srgbClr val="D8DCE4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449824" y="3200400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$200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0" y="3602736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$150–250 + ürün · Advantage Solutions</a:t>
            </a:r>
            <a:endParaRPr lang="en-US" sz="95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4023360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Ajans demosu (personel dahil)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572000" y="4023360"/>
            <a:ext cx="1709928" cy="347472"/>
          </a:xfrm>
          <a:prstGeom prst="roundRect">
            <a:avLst>
              <a:gd name="adj" fmla="val 13158"/>
            </a:avLst>
          </a:prstGeom>
          <a:solidFill>
            <a:srgbClr val="D8DCE4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6355080" y="3986784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$425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4572000" y="438912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$250–600/gün</a:t>
            </a:r>
            <a:endParaRPr lang="en-US" sz="9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4809744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Costco Roadshow (gün eşdeğeri)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572000" y="4809744"/>
            <a:ext cx="5632704" cy="347472"/>
          </a:xfrm>
          <a:prstGeom prst="roundRect">
            <a:avLst>
              <a:gd name="adj" fmla="val 13158"/>
            </a:avLst>
          </a:prstGeom>
          <a:solidFill>
            <a:srgbClr val="D8DCE4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10277856" y="4773168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$1400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4572000" y="517550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$5–15K/hafta/depo · konsinye + kendi personelin</a:t>
            </a:r>
            <a:endParaRPr lang="en-US" sz="950" dirty="0"/>
          </a:p>
        </p:txBody>
      </p:sp>
      <p:sp>
        <p:nvSpPr>
          <p:cNvPr id="24" name="Text 22"/>
          <p:cNvSpPr txBox="1"/>
          <p:nvPr/>
        </p:nvSpPr>
        <p:spPr>
          <a:xfrm>
            <a:off x="548640" y="566928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Advantage Solutions deneyimsel segmenti: çeyrekte $416M, +%19 — tadım talebi tüm zamanların zirvesinde. Aynı masa iki fiyat: girişimciye $60–200, ürün test eden markaya $150–250. Baz senaryoda 01 hattı: ~$9,2M/yıl gösterge geliri.</a:t>
            </a:r>
            <a:endParaRPr lang="en-US" sz="1200" dirty="0"/>
          </a:p>
        </p:txBody>
      </p:sp>
      <p:sp>
        <p:nvSpPr>
          <p:cNvPr id="25" name="Text 23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Kaynak: CDS Vendor Packet; Street Teams Co 2026; Think Nectar; Advantage Solutions Q2 2026. Gösterge; işletme maliyeti düşülmemiştir.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2026-09-01T20:16:17Z</dcterms:created>
  <dcterms:modified xsi:type="dcterms:W3CDTF">2026-09-01T20:16:17Z</dcterms:modified>
</cp:coreProperties>
</file>